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5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443" r:id="rId3"/>
    <p:sldId id="460" r:id="rId4"/>
    <p:sldId id="420" r:id="rId5"/>
    <p:sldId id="569" r:id="rId7"/>
    <p:sldId id="584" r:id="rId8"/>
    <p:sldId id="586" r:id="rId9"/>
    <p:sldId id="462" r:id="rId10"/>
    <p:sldId id="585" r:id="rId11"/>
    <p:sldId id="587" r:id="rId12"/>
    <p:sldId id="543" r:id="rId13"/>
    <p:sldId id="542" r:id="rId14"/>
    <p:sldId id="588" r:id="rId15"/>
    <p:sldId id="463" r:id="rId16"/>
    <p:sldId id="541" r:id="rId17"/>
    <p:sldId id="589" r:id="rId18"/>
    <p:sldId id="567" r:id="rId19"/>
    <p:sldId id="568" r:id="rId20"/>
    <p:sldId id="570" r:id="rId21"/>
    <p:sldId id="591" r:id="rId22"/>
    <p:sldId id="571" r:id="rId23"/>
    <p:sldId id="464" r:id="rId24"/>
    <p:sldId id="572" r:id="rId25"/>
    <p:sldId id="573" r:id="rId26"/>
    <p:sldId id="580" r:id="rId27"/>
    <p:sldId id="574" r:id="rId28"/>
    <p:sldId id="441" r:id="rId29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 泽昊" initials="王" lastIdx="1" clrIdx="0"/>
  <p:cmAuthor id="2" name="子睿 黄" initials="子睿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418D"/>
    <a:srgbClr val="FFFFFF"/>
    <a:srgbClr val="381D3F"/>
    <a:srgbClr val="A66BB9"/>
    <a:srgbClr val="B88F4D"/>
    <a:srgbClr val="3E2146"/>
    <a:srgbClr val="8C4BA0"/>
    <a:srgbClr val="552E62"/>
    <a:srgbClr val="552D64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3" autoAdjust="0"/>
    <p:restoredTop sz="94618" autoAdjust="0"/>
  </p:normalViewPr>
  <p:slideViewPr>
    <p:cSldViewPr snapToGrid="0">
      <p:cViewPr varScale="1">
        <p:scale>
          <a:sx n="81" d="100"/>
          <a:sy n="81" d="100"/>
        </p:scale>
        <p:origin x="811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gs" Target="tags/tag97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.jpe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jpeg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logo-04"/>
          <p:cNvPicPr>
            <a:picLocks noChangeAspect="1"/>
          </p:cNvPicPr>
          <p:nvPr userDrawn="1"/>
        </p:nvPicPr>
        <p:blipFill rotWithShape="1">
          <a:blip r:embed="rId2"/>
          <a:srcRect r="39086"/>
          <a:stretch>
            <a:fillRect/>
          </a:stretch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logo-04"/>
          <p:cNvPicPr>
            <a:picLocks noChangeAspect="1"/>
          </p:cNvPicPr>
          <p:nvPr userDrawn="1"/>
        </p:nvPicPr>
        <p:blipFill rotWithShape="1">
          <a:blip r:embed="rId2"/>
          <a:srcRect r="39086"/>
          <a:stretch>
            <a:fillRect/>
          </a:stretch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  <p:grpSp>
        <p:nvGrpSpPr>
          <p:cNvPr id="327" name="组合 326"/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A66BB9">
                  <a:alpha val="0"/>
                </a:srgbClr>
              </a:gs>
              <a:gs pos="100000">
                <a:srgbClr val="A66BB9">
                  <a:alpha val="50000"/>
                </a:srgbClr>
              </a:gs>
            </a:gsLst>
            <a:lin ang="5400000" scaled="0"/>
          </a:gradFill>
        </p:grpSpPr>
        <p:grpSp>
          <p:nvGrpSpPr>
            <p:cNvPr id="6" name="Group 205"/>
            <p:cNvGrpSpPr/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7" name="Line 5"/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6"/>
              <p:cNvSpPr/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7"/>
              <p:cNvSpPr/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8"/>
              <p:cNvSpPr/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9"/>
              <p:cNvSpPr/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0"/>
              <p:cNvSpPr/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11"/>
              <p:cNvSpPr/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2"/>
              <p:cNvSpPr/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3"/>
              <p:cNvSpPr/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4"/>
              <p:cNvSpPr/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5"/>
              <p:cNvSpPr/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6"/>
              <p:cNvSpPr/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7"/>
              <p:cNvSpPr/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8"/>
              <p:cNvSpPr/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9"/>
              <p:cNvSpPr/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20"/>
              <p:cNvSpPr/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21"/>
              <p:cNvSpPr/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22"/>
              <p:cNvSpPr/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3"/>
              <p:cNvSpPr/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24"/>
              <p:cNvSpPr/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25"/>
              <p:cNvSpPr/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26"/>
              <p:cNvSpPr/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27"/>
              <p:cNvSpPr/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28"/>
              <p:cNvSpPr/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29"/>
              <p:cNvSpPr/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30"/>
              <p:cNvSpPr/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31"/>
              <p:cNvSpPr/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32"/>
              <p:cNvSpPr/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33"/>
              <p:cNvSpPr/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34"/>
              <p:cNvSpPr/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35"/>
              <p:cNvSpPr/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36"/>
              <p:cNvSpPr/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37"/>
              <p:cNvSpPr/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38"/>
              <p:cNvSpPr/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39"/>
              <p:cNvSpPr/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40"/>
              <p:cNvSpPr/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41"/>
              <p:cNvSpPr/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42"/>
              <p:cNvSpPr/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43"/>
              <p:cNvSpPr/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44"/>
              <p:cNvSpPr/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45"/>
              <p:cNvSpPr/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46"/>
              <p:cNvSpPr/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47"/>
              <p:cNvSpPr/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48"/>
              <p:cNvSpPr/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49"/>
              <p:cNvSpPr/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50"/>
              <p:cNvSpPr/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51"/>
              <p:cNvSpPr/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52"/>
              <p:cNvSpPr/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53"/>
              <p:cNvSpPr/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54"/>
              <p:cNvSpPr/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55"/>
              <p:cNvSpPr/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56"/>
              <p:cNvSpPr/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57"/>
              <p:cNvSpPr/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58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59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60"/>
              <p:cNvSpPr/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61"/>
              <p:cNvSpPr/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62"/>
              <p:cNvSpPr/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63"/>
              <p:cNvSpPr/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64"/>
              <p:cNvSpPr/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65"/>
              <p:cNvSpPr/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66"/>
              <p:cNvSpPr/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67"/>
              <p:cNvSpPr/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68"/>
              <p:cNvSpPr/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69"/>
              <p:cNvSpPr/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70"/>
              <p:cNvSpPr/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71"/>
              <p:cNvSpPr/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72"/>
              <p:cNvSpPr/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73"/>
              <p:cNvSpPr/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74"/>
              <p:cNvSpPr/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75"/>
              <p:cNvSpPr/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76"/>
              <p:cNvSpPr/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77"/>
              <p:cNvSpPr/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78"/>
              <p:cNvSpPr/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79"/>
              <p:cNvSpPr/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80"/>
              <p:cNvSpPr/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81"/>
              <p:cNvSpPr/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82"/>
              <p:cNvSpPr/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83"/>
              <p:cNvSpPr/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84"/>
              <p:cNvSpPr/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85"/>
              <p:cNvSpPr/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86"/>
              <p:cNvSpPr/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87"/>
              <p:cNvSpPr/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88"/>
              <p:cNvSpPr/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89"/>
              <p:cNvSpPr/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90"/>
              <p:cNvSpPr/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91"/>
              <p:cNvSpPr/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92"/>
              <p:cNvSpPr/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93"/>
              <p:cNvSpPr/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94"/>
              <p:cNvSpPr/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95"/>
              <p:cNvSpPr/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96"/>
              <p:cNvSpPr/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97"/>
              <p:cNvSpPr/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98"/>
              <p:cNvSpPr/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99"/>
              <p:cNvSpPr/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100"/>
              <p:cNvSpPr/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101"/>
              <p:cNvSpPr/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102"/>
              <p:cNvSpPr/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03"/>
              <p:cNvSpPr/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04"/>
              <p:cNvSpPr/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05"/>
              <p:cNvSpPr/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06"/>
              <p:cNvSpPr/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07"/>
              <p:cNvSpPr/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08"/>
              <p:cNvSpPr/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09"/>
              <p:cNvSpPr/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10"/>
              <p:cNvSpPr/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11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12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13"/>
              <p:cNvSpPr/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14"/>
              <p:cNvSpPr/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15"/>
              <p:cNvSpPr/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16"/>
              <p:cNvSpPr/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17"/>
              <p:cNvSpPr/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18"/>
              <p:cNvSpPr/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19"/>
              <p:cNvSpPr/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20"/>
              <p:cNvSpPr/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21"/>
              <p:cNvSpPr/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22"/>
              <p:cNvSpPr/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23"/>
              <p:cNvSpPr/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24"/>
              <p:cNvSpPr/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25"/>
              <p:cNvSpPr/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26"/>
              <p:cNvSpPr/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27"/>
              <p:cNvSpPr/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28"/>
              <p:cNvSpPr/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29"/>
              <p:cNvSpPr/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30"/>
              <p:cNvSpPr/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31"/>
              <p:cNvSpPr/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32"/>
              <p:cNvSpPr/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33"/>
              <p:cNvSpPr/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34"/>
              <p:cNvSpPr/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35"/>
              <p:cNvSpPr/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36"/>
              <p:cNvSpPr/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37"/>
              <p:cNvSpPr/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38"/>
              <p:cNvSpPr/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39"/>
              <p:cNvSpPr/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40"/>
              <p:cNvSpPr/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41"/>
              <p:cNvSpPr/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42"/>
              <p:cNvSpPr/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43"/>
              <p:cNvSpPr/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44"/>
              <p:cNvSpPr/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45"/>
              <p:cNvSpPr/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46"/>
              <p:cNvSpPr/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47"/>
              <p:cNvSpPr/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48"/>
              <p:cNvSpPr/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49"/>
              <p:cNvSpPr/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50"/>
              <p:cNvSpPr/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51"/>
              <p:cNvSpPr/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52"/>
              <p:cNvSpPr/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53"/>
              <p:cNvSpPr/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54"/>
              <p:cNvSpPr/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55"/>
              <p:cNvSpPr/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56"/>
              <p:cNvSpPr/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57"/>
              <p:cNvSpPr/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58"/>
              <p:cNvSpPr/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59"/>
              <p:cNvSpPr/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60"/>
              <p:cNvSpPr/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61"/>
              <p:cNvSpPr/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62"/>
              <p:cNvSpPr/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63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64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65"/>
              <p:cNvSpPr/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66"/>
              <p:cNvSpPr/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67"/>
              <p:cNvSpPr/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68"/>
              <p:cNvSpPr/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69"/>
              <p:cNvSpPr/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70"/>
              <p:cNvSpPr/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71"/>
              <p:cNvSpPr/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72"/>
              <p:cNvSpPr/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73"/>
              <p:cNvSpPr/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74"/>
              <p:cNvSpPr/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75"/>
              <p:cNvSpPr/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76"/>
              <p:cNvSpPr/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77"/>
              <p:cNvSpPr/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78"/>
              <p:cNvSpPr/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79"/>
              <p:cNvSpPr/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80"/>
              <p:cNvSpPr/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81"/>
              <p:cNvSpPr/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82"/>
              <p:cNvSpPr/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83"/>
              <p:cNvSpPr/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84"/>
              <p:cNvSpPr/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85"/>
              <p:cNvSpPr/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86"/>
              <p:cNvSpPr/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87"/>
              <p:cNvSpPr/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88"/>
              <p:cNvSpPr/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89"/>
              <p:cNvSpPr/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90"/>
              <p:cNvSpPr/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91"/>
              <p:cNvSpPr/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92"/>
              <p:cNvSpPr/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93"/>
              <p:cNvSpPr/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94"/>
              <p:cNvSpPr/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95"/>
              <p:cNvSpPr/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96"/>
              <p:cNvSpPr/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97"/>
              <p:cNvSpPr/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98"/>
              <p:cNvSpPr/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99"/>
              <p:cNvSpPr/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200"/>
              <p:cNvSpPr/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201"/>
              <p:cNvSpPr/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202"/>
              <p:cNvSpPr/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203"/>
              <p:cNvSpPr/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204"/>
              <p:cNvSpPr/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7" name="Freeform 206"/>
            <p:cNvSpPr/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07"/>
            <p:cNvSpPr/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08"/>
            <p:cNvSpPr/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9"/>
            <p:cNvSpPr/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10"/>
            <p:cNvSpPr/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11"/>
            <p:cNvSpPr/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12"/>
            <p:cNvSpPr/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13"/>
            <p:cNvSpPr/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14"/>
            <p:cNvSpPr/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15"/>
            <p:cNvSpPr/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16"/>
            <p:cNvSpPr/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17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18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19"/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20"/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21"/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22"/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23"/>
            <p:cNvSpPr/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24"/>
            <p:cNvSpPr/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25"/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26"/>
            <p:cNvSpPr/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27"/>
            <p:cNvSpPr/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28"/>
            <p:cNvSpPr/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29"/>
            <p:cNvSpPr/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30"/>
            <p:cNvSpPr/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31"/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32"/>
            <p:cNvSpPr/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33"/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34"/>
            <p:cNvSpPr/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35"/>
            <p:cNvSpPr/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36"/>
            <p:cNvSpPr/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37"/>
            <p:cNvSpPr/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38"/>
            <p:cNvSpPr/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39"/>
            <p:cNvSpPr/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40"/>
            <p:cNvSpPr/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41"/>
            <p:cNvSpPr/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42"/>
            <p:cNvSpPr/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43"/>
            <p:cNvSpPr/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44"/>
            <p:cNvSpPr/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45"/>
            <p:cNvSpPr/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46"/>
            <p:cNvSpPr/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47"/>
            <p:cNvSpPr/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48"/>
            <p:cNvSpPr/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49"/>
            <p:cNvSpPr/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50"/>
            <p:cNvSpPr/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51"/>
            <p:cNvSpPr/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52"/>
            <p:cNvSpPr/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53"/>
            <p:cNvSpPr/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54"/>
            <p:cNvSpPr/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55"/>
            <p:cNvSpPr/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56"/>
            <p:cNvSpPr/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57"/>
            <p:cNvSpPr/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58"/>
            <p:cNvSpPr/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59"/>
            <p:cNvSpPr/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60"/>
            <p:cNvSpPr/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61"/>
            <p:cNvSpPr/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62"/>
            <p:cNvSpPr/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63"/>
            <p:cNvSpPr/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64"/>
            <p:cNvSpPr/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65"/>
            <p:cNvSpPr/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66"/>
            <p:cNvSpPr/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67"/>
            <p:cNvSpPr/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68"/>
            <p:cNvSpPr/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69"/>
            <p:cNvSpPr/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70"/>
            <p:cNvSpPr/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71"/>
            <p:cNvSpPr/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72"/>
            <p:cNvSpPr/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73"/>
            <p:cNvSpPr/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74"/>
            <p:cNvSpPr/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75"/>
            <p:cNvSpPr/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76"/>
            <p:cNvSpPr/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77"/>
            <p:cNvSpPr/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78"/>
            <p:cNvSpPr/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79"/>
            <p:cNvSpPr/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80"/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81"/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82"/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83"/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84"/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85"/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86"/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87"/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88"/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89"/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90"/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91"/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92"/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93"/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94"/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295"/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96"/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297"/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298"/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299"/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300"/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301"/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302"/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303"/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304"/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305"/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55.xml"/><Relationship Id="rId17" Type="http://schemas.openxmlformats.org/officeDocument/2006/relationships/tags" Target="../tags/tag54.xml"/><Relationship Id="rId16" Type="http://schemas.openxmlformats.org/officeDocument/2006/relationships/tags" Target="../tags/tag53.xml"/><Relationship Id="rId15" Type="http://schemas.openxmlformats.org/officeDocument/2006/relationships/tags" Target="../tags/tag52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56.xml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7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77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8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81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9.png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tags" Target="../tags/tag82.xml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83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84.xml"/><Relationship Id="rId2" Type="http://schemas.openxmlformats.org/officeDocument/2006/relationships/image" Target="../media/image51.png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85.xml"/><Relationship Id="rId2" Type="http://schemas.openxmlformats.org/officeDocument/2006/relationships/image" Target="../media/image52.png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86.xml"/><Relationship Id="rId2" Type="http://schemas.openxmlformats.org/officeDocument/2006/relationships/image" Target="../media/image53.png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87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90.xml"/><Relationship Id="rId4" Type="http://schemas.openxmlformats.org/officeDocument/2006/relationships/image" Target="../media/image4.png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91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92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93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94.xml"/><Relationship Id="rId2" Type="http://schemas.openxmlformats.org/officeDocument/2006/relationships/image" Target="../media/image65.png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95.xml"/><Relationship Id="rId2" Type="http://schemas.openxmlformats.org/officeDocument/2006/relationships/image" Target="../media/image66.png"/><Relationship Id="rId1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96.xml"/><Relationship Id="rId1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65.xml"/><Relationship Id="rId4" Type="http://schemas.openxmlformats.org/officeDocument/2006/relationships/image" Target="../media/image4.png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68.xml"/><Relationship Id="rId4" Type="http://schemas.openxmlformats.org/officeDocument/2006/relationships/image" Target="../media/image4.png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70.xml"/><Relationship Id="rId3" Type="http://schemas.openxmlformats.org/officeDocument/2006/relationships/image" Target="../media/image9.png"/><Relationship Id="rId2" Type="http://schemas.openxmlformats.org/officeDocument/2006/relationships/tags" Target="../tags/tag69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71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3" Type="http://schemas.openxmlformats.org/officeDocument/2006/relationships/slideLayout" Target="../slideLayouts/slideLayout4.xml"/><Relationship Id="rId12" Type="http://schemas.openxmlformats.org/officeDocument/2006/relationships/tags" Target="../tags/tag72.xml"/><Relationship Id="rId11" Type="http://schemas.openxmlformats.org/officeDocument/2006/relationships/image" Target="../media/image22.jpeg"/><Relationship Id="rId10" Type="http://schemas.openxmlformats.org/officeDocument/2006/relationships/image" Target="../media/image21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73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7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tags" Target="../tags/tag74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/>
            <p:cNvGrpSpPr/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/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6"/>
              <p:cNvSpPr/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7"/>
              <p:cNvSpPr/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8"/>
              <p:cNvSpPr/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9"/>
              <p:cNvSpPr/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0"/>
              <p:cNvSpPr/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1"/>
              <p:cNvSpPr/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2"/>
              <p:cNvSpPr/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3"/>
              <p:cNvSpPr/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4"/>
              <p:cNvSpPr/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5"/>
              <p:cNvSpPr/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6"/>
              <p:cNvSpPr/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7"/>
              <p:cNvSpPr/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18"/>
              <p:cNvSpPr/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19"/>
              <p:cNvSpPr/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20"/>
              <p:cNvSpPr/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1"/>
              <p:cNvSpPr/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22"/>
              <p:cNvSpPr/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23"/>
              <p:cNvSpPr/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24"/>
              <p:cNvSpPr/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25"/>
              <p:cNvSpPr/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26"/>
              <p:cNvSpPr/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27"/>
              <p:cNvSpPr/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28"/>
              <p:cNvSpPr/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29"/>
              <p:cNvSpPr/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30"/>
              <p:cNvSpPr/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31"/>
              <p:cNvSpPr/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32"/>
              <p:cNvSpPr/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33"/>
              <p:cNvSpPr/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34"/>
              <p:cNvSpPr/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35"/>
              <p:cNvSpPr/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36"/>
              <p:cNvSpPr/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37"/>
              <p:cNvSpPr/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38"/>
              <p:cNvSpPr/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39"/>
              <p:cNvSpPr/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40"/>
              <p:cNvSpPr/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41"/>
              <p:cNvSpPr/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42"/>
              <p:cNvSpPr/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43"/>
              <p:cNvSpPr/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44"/>
              <p:cNvSpPr/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45"/>
              <p:cNvSpPr/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46"/>
              <p:cNvSpPr/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47"/>
              <p:cNvSpPr/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48"/>
              <p:cNvSpPr/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49"/>
              <p:cNvSpPr/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50"/>
              <p:cNvSpPr/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51"/>
              <p:cNvSpPr/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52"/>
              <p:cNvSpPr/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53"/>
              <p:cNvSpPr/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54"/>
              <p:cNvSpPr/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55"/>
              <p:cNvSpPr/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56"/>
              <p:cNvSpPr/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57"/>
              <p:cNvSpPr/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58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59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60"/>
              <p:cNvSpPr/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61"/>
              <p:cNvSpPr/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62"/>
              <p:cNvSpPr/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63"/>
              <p:cNvSpPr/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64"/>
              <p:cNvSpPr/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65"/>
              <p:cNvSpPr/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66"/>
              <p:cNvSpPr/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67"/>
              <p:cNvSpPr/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68"/>
              <p:cNvSpPr/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69"/>
              <p:cNvSpPr/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70"/>
              <p:cNvSpPr/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71"/>
              <p:cNvSpPr/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72"/>
              <p:cNvSpPr/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73"/>
              <p:cNvSpPr/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74"/>
              <p:cNvSpPr/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75"/>
              <p:cNvSpPr/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76"/>
              <p:cNvSpPr/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77"/>
              <p:cNvSpPr/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78"/>
              <p:cNvSpPr/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79"/>
              <p:cNvSpPr/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80"/>
              <p:cNvSpPr/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81"/>
              <p:cNvSpPr/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82"/>
              <p:cNvSpPr/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83"/>
              <p:cNvSpPr/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84"/>
              <p:cNvSpPr/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85"/>
              <p:cNvSpPr/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86"/>
              <p:cNvSpPr/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87"/>
              <p:cNvSpPr/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88"/>
              <p:cNvSpPr/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89"/>
              <p:cNvSpPr/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90"/>
              <p:cNvSpPr/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91"/>
              <p:cNvSpPr/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92"/>
              <p:cNvSpPr/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93"/>
              <p:cNvSpPr/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94"/>
              <p:cNvSpPr/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95"/>
              <p:cNvSpPr/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96"/>
              <p:cNvSpPr/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97"/>
              <p:cNvSpPr/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98"/>
              <p:cNvSpPr/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99"/>
              <p:cNvSpPr/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100"/>
              <p:cNvSpPr/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01"/>
              <p:cNvSpPr/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02"/>
              <p:cNvSpPr/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03"/>
              <p:cNvSpPr/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04"/>
              <p:cNvSpPr/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05"/>
              <p:cNvSpPr/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06"/>
              <p:cNvSpPr/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07"/>
              <p:cNvSpPr/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08"/>
              <p:cNvSpPr/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09"/>
              <p:cNvSpPr/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10"/>
              <p:cNvSpPr/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11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12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13"/>
              <p:cNvSpPr/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14"/>
              <p:cNvSpPr/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15"/>
              <p:cNvSpPr/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16"/>
              <p:cNvSpPr/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17"/>
              <p:cNvSpPr/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18"/>
              <p:cNvSpPr/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19"/>
              <p:cNvSpPr/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20"/>
              <p:cNvSpPr/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21"/>
              <p:cNvSpPr/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22"/>
              <p:cNvSpPr/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23"/>
              <p:cNvSpPr/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24"/>
              <p:cNvSpPr/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25"/>
              <p:cNvSpPr/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26"/>
              <p:cNvSpPr/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27"/>
              <p:cNvSpPr/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28"/>
              <p:cNvSpPr/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29"/>
              <p:cNvSpPr/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30"/>
              <p:cNvSpPr/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31"/>
              <p:cNvSpPr/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32"/>
              <p:cNvSpPr/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33"/>
              <p:cNvSpPr/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34"/>
              <p:cNvSpPr/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35"/>
              <p:cNvSpPr/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36"/>
              <p:cNvSpPr/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37"/>
              <p:cNvSpPr/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38"/>
              <p:cNvSpPr/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39"/>
              <p:cNvSpPr/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40"/>
              <p:cNvSpPr/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41"/>
              <p:cNvSpPr/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42"/>
              <p:cNvSpPr/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43"/>
              <p:cNvSpPr/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44"/>
              <p:cNvSpPr/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45"/>
              <p:cNvSpPr/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46"/>
              <p:cNvSpPr/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47"/>
              <p:cNvSpPr/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48"/>
              <p:cNvSpPr/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49"/>
              <p:cNvSpPr/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50"/>
              <p:cNvSpPr/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51"/>
              <p:cNvSpPr/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52"/>
              <p:cNvSpPr/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53"/>
              <p:cNvSpPr/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54"/>
              <p:cNvSpPr/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55"/>
              <p:cNvSpPr/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56"/>
              <p:cNvSpPr/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57"/>
              <p:cNvSpPr/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58"/>
              <p:cNvSpPr/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59"/>
              <p:cNvSpPr/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60"/>
              <p:cNvSpPr/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61"/>
              <p:cNvSpPr/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62"/>
              <p:cNvSpPr/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63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64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65"/>
              <p:cNvSpPr/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66"/>
              <p:cNvSpPr/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67"/>
              <p:cNvSpPr/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68"/>
              <p:cNvSpPr/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69"/>
              <p:cNvSpPr/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70"/>
              <p:cNvSpPr/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71"/>
              <p:cNvSpPr/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72"/>
              <p:cNvSpPr/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73"/>
              <p:cNvSpPr/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74"/>
              <p:cNvSpPr/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75"/>
              <p:cNvSpPr/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76"/>
              <p:cNvSpPr/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77"/>
              <p:cNvSpPr/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78"/>
              <p:cNvSpPr/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79"/>
              <p:cNvSpPr/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80"/>
              <p:cNvSpPr/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81"/>
              <p:cNvSpPr/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82"/>
              <p:cNvSpPr/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83"/>
              <p:cNvSpPr/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84"/>
              <p:cNvSpPr/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85"/>
              <p:cNvSpPr/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86"/>
              <p:cNvSpPr/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87"/>
              <p:cNvSpPr/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88"/>
              <p:cNvSpPr/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89"/>
              <p:cNvSpPr/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90"/>
              <p:cNvSpPr/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91"/>
              <p:cNvSpPr/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92"/>
              <p:cNvSpPr/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93"/>
              <p:cNvSpPr/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94"/>
              <p:cNvSpPr/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95"/>
              <p:cNvSpPr/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96"/>
              <p:cNvSpPr/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97"/>
              <p:cNvSpPr/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198"/>
              <p:cNvSpPr/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199"/>
              <p:cNvSpPr/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200"/>
              <p:cNvSpPr/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201"/>
              <p:cNvSpPr/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202"/>
              <p:cNvSpPr/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203"/>
              <p:cNvSpPr/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204"/>
              <p:cNvSpPr/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9" name="Freeform 206"/>
            <p:cNvSpPr/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7"/>
            <p:cNvSpPr/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08"/>
            <p:cNvSpPr/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09"/>
            <p:cNvSpPr/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10"/>
            <p:cNvSpPr/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11"/>
            <p:cNvSpPr/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12"/>
            <p:cNvSpPr/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13"/>
            <p:cNvSpPr/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14"/>
            <p:cNvSpPr/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15"/>
            <p:cNvSpPr/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16"/>
            <p:cNvSpPr/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17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18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19"/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20"/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21"/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22"/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23"/>
            <p:cNvSpPr/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24"/>
            <p:cNvSpPr/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25"/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26"/>
            <p:cNvSpPr/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27"/>
            <p:cNvSpPr/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28"/>
            <p:cNvSpPr/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29"/>
            <p:cNvSpPr/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30"/>
            <p:cNvSpPr/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31"/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32"/>
            <p:cNvSpPr/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33"/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34"/>
            <p:cNvSpPr/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35"/>
            <p:cNvSpPr/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36"/>
            <p:cNvSpPr/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37"/>
            <p:cNvSpPr/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38"/>
            <p:cNvSpPr/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9"/>
            <p:cNvSpPr/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40"/>
            <p:cNvSpPr/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41"/>
            <p:cNvSpPr/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42"/>
            <p:cNvSpPr/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43"/>
            <p:cNvSpPr/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44"/>
            <p:cNvSpPr/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45"/>
            <p:cNvSpPr/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46"/>
            <p:cNvSpPr/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47"/>
            <p:cNvSpPr/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48"/>
            <p:cNvSpPr/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49"/>
            <p:cNvSpPr/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50"/>
            <p:cNvSpPr/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51"/>
            <p:cNvSpPr/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52"/>
            <p:cNvSpPr/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53"/>
            <p:cNvSpPr/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54"/>
            <p:cNvSpPr/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55"/>
            <p:cNvSpPr/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56"/>
            <p:cNvSpPr/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57"/>
            <p:cNvSpPr/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58"/>
            <p:cNvSpPr/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59"/>
            <p:cNvSpPr/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60"/>
            <p:cNvSpPr/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61"/>
            <p:cNvSpPr/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62"/>
            <p:cNvSpPr/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63"/>
            <p:cNvSpPr/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64"/>
            <p:cNvSpPr/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65"/>
            <p:cNvSpPr/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66"/>
            <p:cNvSpPr/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67"/>
            <p:cNvSpPr/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68"/>
            <p:cNvSpPr/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69"/>
            <p:cNvSpPr/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70"/>
            <p:cNvSpPr/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71"/>
            <p:cNvSpPr/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72"/>
            <p:cNvSpPr/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73"/>
            <p:cNvSpPr/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74"/>
            <p:cNvSpPr/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75"/>
            <p:cNvSpPr/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76"/>
            <p:cNvSpPr/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77"/>
            <p:cNvSpPr/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78"/>
            <p:cNvSpPr/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79"/>
            <p:cNvSpPr/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80"/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81"/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82"/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83"/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84"/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85"/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86"/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87"/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88"/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89"/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90"/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91"/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92"/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293"/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94"/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295"/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296"/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297"/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298"/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99"/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300"/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301"/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302"/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303"/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304"/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305"/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3" name="图片 12" descr="logo-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212" y="21602"/>
            <a:ext cx="2159844" cy="1212112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621665" y="1233805"/>
            <a:ext cx="10921365" cy="4722495"/>
            <a:chOff x="938377" y="1370301"/>
            <a:chExt cx="10336258" cy="4722495"/>
          </a:xfrm>
        </p:grpSpPr>
        <p:sp>
          <p:nvSpPr>
            <p:cNvPr id="16" name="文本框 15"/>
            <p:cNvSpPr txBox="1"/>
            <p:nvPr/>
          </p:nvSpPr>
          <p:spPr>
            <a:xfrm>
              <a:off x="976840" y="2327881"/>
              <a:ext cx="10297795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B88F4D"/>
                  </a:solidFill>
                  <a:latin typeface="华文中宋" panose="02010600040101010101" charset="-122"/>
                  <a:ea typeface="华文中宋" panose="02010600040101010101" charset="-122"/>
                  <a:cs typeface="+mj-ea"/>
                </a:rPr>
                <a:t>MyArknights</a:t>
              </a:r>
              <a:endParaRPr lang="en-US" sz="5400" b="1" dirty="0">
                <a:solidFill>
                  <a:srgbClr val="B88F4D"/>
                </a:solidFill>
                <a:latin typeface="华文中宋" panose="02010600040101010101" charset="-122"/>
                <a:ea typeface="华文中宋" panose="02010600040101010101" charset="-122"/>
                <a:cs typeface="+mj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938377" y="3559146"/>
              <a:ext cx="10319430" cy="253365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endParaRPr lang="zh-CN" altLang="en-US" sz="2000" dirty="0">
                <a:solidFill>
                  <a:srgbClr val="B88F4D"/>
                </a:solidFill>
                <a:latin typeface="华文中宋" panose="02010600040101010101" charset="-122"/>
                <a:ea typeface="华文中宋" panose="02010600040101010101" charset="-122"/>
              </a:endParaRPr>
            </a:p>
            <a:p>
              <a:pPr algn="ctr"/>
              <a:r>
                <a:rPr lang="zh-CN" altLang="en-US" sz="2800" dirty="0">
                  <a:solidFill>
                    <a:srgbClr val="B88F4D"/>
                  </a:solidFill>
                  <a:latin typeface="华文中宋" panose="02010600040101010101" charset="-122"/>
                  <a:ea typeface="华文中宋" panose="02010600040101010101" charset="-122"/>
                  <a:cs typeface="+mj-ea"/>
                </a:rPr>
                <a:t>计算机科学与技术系</a:t>
              </a:r>
              <a:endParaRPr lang="zh-CN" altLang="en-US" sz="2800" dirty="0">
                <a:solidFill>
                  <a:srgbClr val="B88F4D"/>
                </a:solidFill>
                <a:latin typeface="华文中宋" panose="02010600040101010101" charset="-122"/>
                <a:ea typeface="华文中宋" panose="02010600040101010101" charset="-122"/>
                <a:cs typeface="+mj-ea"/>
              </a:endParaRPr>
            </a:p>
            <a:p>
              <a:pPr algn="ctr"/>
              <a:endParaRPr lang="zh-CN" altLang="en-US" sz="2800" dirty="0">
                <a:solidFill>
                  <a:srgbClr val="B88F4D"/>
                </a:solidFill>
                <a:latin typeface="华文中宋" panose="02010600040101010101" charset="-122"/>
                <a:ea typeface="华文中宋" panose="02010600040101010101" charset="-122"/>
                <a:cs typeface="+mj-ea"/>
              </a:endParaRPr>
            </a:p>
            <a:p>
              <a:pPr algn="ctr"/>
              <a:r>
                <a:rPr lang="en-US" altLang="zh-CN" sz="2800" dirty="0">
                  <a:solidFill>
                    <a:srgbClr val="B88F4D"/>
                  </a:solidFill>
                  <a:latin typeface="华文中宋" panose="02010600040101010101" charset="-122"/>
                  <a:ea typeface="华文中宋" panose="02010600040101010101" charset="-122"/>
                  <a:cs typeface="+mj-ea"/>
                </a:rPr>
                <a:t>201220053 </a:t>
              </a:r>
              <a:endParaRPr lang="en-US" altLang="zh-CN" sz="2800" dirty="0">
                <a:solidFill>
                  <a:srgbClr val="B88F4D"/>
                </a:solidFill>
                <a:latin typeface="华文中宋" panose="02010600040101010101" charset="-122"/>
                <a:ea typeface="华文中宋" panose="02010600040101010101" charset="-122"/>
                <a:cs typeface="+mj-ea"/>
              </a:endParaRPr>
            </a:p>
            <a:p>
              <a:pPr algn="ctr"/>
              <a:r>
                <a:rPr lang="zh-CN" altLang="en-US" sz="2800" dirty="0">
                  <a:solidFill>
                    <a:srgbClr val="B88F4D"/>
                  </a:solidFill>
                  <a:latin typeface="华文中宋" panose="02010600040101010101" charset="-122"/>
                  <a:ea typeface="华文中宋" panose="02010600040101010101" charset="-122"/>
                  <a:cs typeface="+mj-ea"/>
                </a:rPr>
                <a:t>许科恒</a:t>
              </a:r>
              <a:endParaRPr lang="zh-CN" altLang="en-US" sz="2800" dirty="0">
                <a:solidFill>
                  <a:srgbClr val="B88F4D"/>
                </a:solidFill>
                <a:latin typeface="华文中宋" panose="02010600040101010101" charset="-122"/>
                <a:ea typeface="华文中宋" panose="02010600040101010101" charset="-122"/>
                <a:cs typeface="+mj-ea"/>
              </a:endParaRPr>
            </a:p>
          </p:txBody>
        </p:sp>
        <p:pic>
          <p:nvPicPr>
            <p:cNvPr id="5" name="图形 4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85659" y="1370301"/>
              <a:ext cx="1637997" cy="466518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1817761" y="5170141"/>
              <a:ext cx="720090" cy="76200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34286" y="450243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敌人</a:t>
            </a:r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设计</a:t>
            </a:r>
            <a:endParaRPr lang="zh-CN" altLang="en-US" sz="2400" dirty="0">
              <a:solidFill>
                <a:srgbClr val="BD934E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16" name="图片 15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751378" y="468682"/>
            <a:ext cx="525802" cy="484314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H="1">
            <a:off x="787458" y="1144713"/>
            <a:ext cx="10419080" cy="0"/>
          </a:xfrm>
          <a:prstGeom prst="line">
            <a:avLst/>
          </a:prstGeom>
          <a:ln w="25400">
            <a:solidFill>
              <a:srgbClr val="B88F4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64210" y="1153795"/>
            <a:ext cx="673481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我设计的敌人具备以下几种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特性：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可能带有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词缀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（疾跑或是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闪现）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死亡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一定概率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掉落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词缀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分普通怪和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boss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怪，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boss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可能有特殊技能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敌人可以是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飞行单位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（无法被阻挡，可穿过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高台）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在冰冻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流血状态下有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不同的显示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4321" y="3117099"/>
            <a:ext cx="59850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以下是部分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怪物：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28975" y="5601335"/>
            <a:ext cx="28860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帝国炮火中枢先兆者，远程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物理飞行，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轰炸机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4210" y="5601335"/>
            <a:ext cx="22434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冰爆源石虫，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近战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物理地面，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死亡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产生爆炸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36360" y="5601335"/>
            <a:ext cx="22434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霜星，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近战法术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boss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，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破坏地形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100185" y="5601335"/>
            <a:ext cx="25184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塔露拉，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近战法术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boss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，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死亡释放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全屏火雨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3" name="图片 2" descr="enemy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325" y="3801110"/>
            <a:ext cx="2952750" cy="1685925"/>
          </a:xfrm>
          <a:prstGeom prst="rect">
            <a:avLst/>
          </a:prstGeom>
        </p:spPr>
      </p:pic>
      <p:pic>
        <p:nvPicPr>
          <p:cNvPr id="14" name="图片 13" descr="enemy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" y="3815080"/>
            <a:ext cx="2269490" cy="1471930"/>
          </a:xfrm>
          <a:prstGeom prst="rect">
            <a:avLst/>
          </a:prstGeom>
        </p:spPr>
      </p:pic>
      <p:pic>
        <p:nvPicPr>
          <p:cNvPr id="4" name="图片 3" descr="enemy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050" y="3244850"/>
            <a:ext cx="2649220" cy="2612390"/>
          </a:xfrm>
          <a:prstGeom prst="rect">
            <a:avLst/>
          </a:prstGeom>
        </p:spPr>
      </p:pic>
      <p:pic>
        <p:nvPicPr>
          <p:cNvPr id="8" name="图片 7" descr="enemy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665" y="3399155"/>
            <a:ext cx="3219450" cy="24384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  <p:bldP spid="9" grpId="1"/>
      <p:bldP spid="11" grpId="0"/>
      <p:bldP spid="11" grpId="1"/>
      <p:bldP spid="13" grpId="0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34286" y="450243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敌人</a:t>
            </a:r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设计</a:t>
            </a:r>
            <a:endParaRPr lang="zh-CN" altLang="en-US" sz="2400" dirty="0">
              <a:solidFill>
                <a:srgbClr val="BD934E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16" name="图片 15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751378" y="468682"/>
            <a:ext cx="525802" cy="484314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H="1">
            <a:off x="787458" y="1144713"/>
            <a:ext cx="10419080" cy="0"/>
          </a:xfrm>
          <a:prstGeom prst="line">
            <a:avLst/>
          </a:prstGeom>
          <a:ln w="25400">
            <a:solidFill>
              <a:srgbClr val="B88F4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64210" y="1153795"/>
            <a:ext cx="6734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其实也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不困难！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敌人类包括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以下基础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属性：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26200" y="1461770"/>
            <a:ext cx="67348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包括以下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进阶属性：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200" y="2043430"/>
            <a:ext cx="5227320" cy="37185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10" y="2103755"/>
            <a:ext cx="5562600" cy="31623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64210" y="5761990"/>
            <a:ext cx="9371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敌人相当于一个类，不同种类的敌人以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id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为区分，有不同的属性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等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4210" y="6224905"/>
            <a:ext cx="9371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因此，关卡中每一个敌人，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都只是类的一个对象而已！</a:t>
            </a:r>
            <a:endParaRPr lang="zh-CN" altLang="en-US" sz="2000" dirty="0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10" y="2005330"/>
            <a:ext cx="5723890" cy="32372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34286" y="450243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敌人</a:t>
            </a:r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路线</a:t>
            </a:r>
            <a:endParaRPr lang="zh-CN" altLang="en-US" sz="2400" dirty="0">
              <a:solidFill>
                <a:srgbClr val="BD934E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16" name="图片 15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751378" y="468682"/>
            <a:ext cx="525802" cy="484314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H="1">
            <a:off x="787458" y="1144713"/>
            <a:ext cx="10419080" cy="0"/>
          </a:xfrm>
          <a:prstGeom prst="line">
            <a:avLst/>
          </a:prstGeom>
          <a:ln w="25400">
            <a:solidFill>
              <a:srgbClr val="B88F4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64210" y="1153795"/>
            <a:ext cx="67348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本质上就是存一个路径点数组（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57720" y="1795780"/>
            <a:ext cx="4394835" cy="816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教程中所有怪的路径都是唯一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的！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ctr"/>
            <a:r>
              <a: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打咩！</a:t>
            </a:r>
            <a:endParaRPr lang="zh-CN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35" y="1795780"/>
            <a:ext cx="6242685" cy="36658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0" y="3013710"/>
            <a:ext cx="3001645" cy="28441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1903095"/>
            <a:ext cx="6030595" cy="34512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664210" y="5704840"/>
            <a:ext cx="6734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强烈建议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路径作为变量存入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enemy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类中！！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这样你就可以实现自由的出怪路径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了！！！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34286" y="450243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干员</a:t>
            </a:r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设计</a:t>
            </a:r>
            <a:endParaRPr lang="zh-CN" altLang="en-US" sz="2400" dirty="0">
              <a:solidFill>
                <a:srgbClr val="BD934E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16" name="图片 15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751378" y="468682"/>
            <a:ext cx="525802" cy="484314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H="1">
            <a:off x="787458" y="1144713"/>
            <a:ext cx="10419080" cy="0"/>
          </a:xfrm>
          <a:prstGeom prst="line">
            <a:avLst/>
          </a:prstGeom>
          <a:ln w="25400">
            <a:solidFill>
              <a:srgbClr val="B88F4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64210" y="1153795"/>
            <a:ext cx="67348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干员，也就是传统意义塔防的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防御塔，具备以下几种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特性：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撤退，返还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一半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部署费用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技力条回复，回满就可以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开技能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开技能，结束后技力条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归零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装备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卸下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词缀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4321" y="2898024"/>
            <a:ext cx="59850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我自己设计了以下四个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干员：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4" name="图片 3" descr="eyjafjall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3566795"/>
            <a:ext cx="2155190" cy="2155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5790" y="5721985"/>
            <a:ext cx="25184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艾雅法拉，远程法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术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8" name="图片 7" descr="exusia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225" y="3566795"/>
            <a:ext cx="1969135" cy="19691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68065" y="5721985"/>
            <a:ext cx="22434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能天使，远程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物理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10" name="图片 9" descr="hoshigum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995" y="3707130"/>
            <a:ext cx="1874520" cy="18745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436995" y="5721985"/>
            <a:ext cx="22434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星熊，近战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物理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12" name="图片 11" descr="texa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900" y="3551555"/>
            <a:ext cx="1998980" cy="19989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100185" y="5721985"/>
            <a:ext cx="25184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德克萨斯，近战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物理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  <p:bldP spid="9" grpId="1"/>
      <p:bldP spid="11" grpId="0"/>
      <p:bldP spid="11" grpId="1"/>
      <p:bldP spid="13" grpId="0"/>
      <p:bldP spid="1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34286" y="450243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干员</a:t>
            </a:r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设计</a:t>
            </a:r>
            <a:endParaRPr lang="zh-CN" altLang="en-US" sz="2400" dirty="0">
              <a:solidFill>
                <a:srgbClr val="BD934E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16" name="图片 15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751378" y="468682"/>
            <a:ext cx="525802" cy="484314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H="1">
            <a:off x="787458" y="1144713"/>
            <a:ext cx="10419080" cy="0"/>
          </a:xfrm>
          <a:prstGeom prst="line">
            <a:avLst/>
          </a:prstGeom>
          <a:ln w="25400">
            <a:solidFill>
              <a:srgbClr val="B88F4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64210" y="1153795"/>
            <a:ext cx="67348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类似的，干员类包括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以下基础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属性：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1674495"/>
            <a:ext cx="5714365" cy="38633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636385" y="1153795"/>
            <a:ext cx="67348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包括以下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进阶属性：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385" y="1795780"/>
            <a:ext cx="4594860" cy="34061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34286" y="450243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干员</a:t>
            </a:r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设计</a:t>
            </a:r>
            <a:endParaRPr lang="zh-CN" altLang="en-US" sz="2400" dirty="0">
              <a:solidFill>
                <a:srgbClr val="BD934E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16" name="图片 15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751378" y="468682"/>
            <a:ext cx="525802" cy="484314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H="1">
            <a:off x="787458" y="1144713"/>
            <a:ext cx="10419080" cy="0"/>
          </a:xfrm>
          <a:prstGeom prst="line">
            <a:avLst/>
          </a:prstGeom>
          <a:ln w="25400">
            <a:solidFill>
              <a:srgbClr val="B88F4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64210" y="1153795"/>
            <a:ext cx="67348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最大的难点大概是素材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和抠图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... 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其他都是随心所欲的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填数值（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633970" y="1257935"/>
            <a:ext cx="3440430" cy="30524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4210" y="1907540"/>
            <a:ext cx="8013065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参考网站：</a:t>
            </a:r>
            <a:endParaRPr lang="zh-CN" altLang="en-US" sz="2000" dirty="0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·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明日方舟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prts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https://prts.wiki/w/%E9%A6%96%E9%A1%B5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·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如果你想做属于自己的塔防游戏，可以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去：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https://opengameart.org/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https://www.kenney.nl/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·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静态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图片抠图：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稿定设计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·WEBM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转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GIF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https://www.aconvert.com/cn/video/webm-to-gif/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·GIF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抠图：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https://www.soogif.com/matting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 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（付费，效果一般）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300" y="1031875"/>
            <a:ext cx="6319520" cy="33616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355" y="2961640"/>
            <a:ext cx="5953125" cy="27743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5" y="1379220"/>
            <a:ext cx="7084695" cy="1727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5" y="1018540"/>
            <a:ext cx="7233920" cy="33750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7220" y="1257935"/>
            <a:ext cx="6863080" cy="35642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7220" y="1144905"/>
            <a:ext cx="7639050" cy="406082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34286" y="450243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界面</a:t>
            </a:r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设计</a:t>
            </a:r>
            <a:endParaRPr lang="zh-CN" altLang="en-US" sz="2400" dirty="0">
              <a:solidFill>
                <a:srgbClr val="BD934E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16" name="图片 15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751378" y="468682"/>
            <a:ext cx="525802" cy="484314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H="1">
            <a:off x="787458" y="1144713"/>
            <a:ext cx="10419080" cy="0"/>
          </a:xfrm>
          <a:prstGeom prst="line">
            <a:avLst/>
          </a:prstGeom>
          <a:ln w="25400">
            <a:solidFill>
              <a:srgbClr val="B88F4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64210" y="1153795"/>
            <a:ext cx="67348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初始选择关卡界面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如下：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90" y="1674495"/>
            <a:ext cx="6543675" cy="39687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63825" y="5944235"/>
            <a:ext cx="65436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界面的实现采用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qt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自带的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ui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图形界面编程，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背景图片采用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QPainter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，这些很简单，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自己摸索！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34286" y="450243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界面</a:t>
            </a:r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设计</a:t>
            </a:r>
            <a:endParaRPr lang="zh-CN" altLang="en-US" sz="2400" dirty="0">
              <a:solidFill>
                <a:srgbClr val="BD934E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16" name="图片 15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751378" y="468682"/>
            <a:ext cx="525802" cy="484314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H="1">
            <a:off x="787458" y="1144713"/>
            <a:ext cx="10419080" cy="0"/>
          </a:xfrm>
          <a:prstGeom prst="line">
            <a:avLst/>
          </a:prstGeom>
          <a:ln w="25400">
            <a:solidFill>
              <a:srgbClr val="B88F4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64210" y="1153795"/>
            <a:ext cx="67348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以第三关为例，关卡内布局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如下所示：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590" y="1674495"/>
            <a:ext cx="7124700" cy="486473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035050" y="1795780"/>
            <a:ext cx="3970655" cy="368300"/>
            <a:chOff x="1630" y="2828"/>
            <a:chExt cx="6029" cy="580"/>
          </a:xfrm>
        </p:grpSpPr>
        <p:sp>
          <p:nvSpPr>
            <p:cNvPr id="5" name="文本框 4"/>
            <p:cNvSpPr txBox="1"/>
            <p:nvPr/>
          </p:nvSpPr>
          <p:spPr>
            <a:xfrm>
              <a:off x="1630" y="2828"/>
              <a:ext cx="1615" cy="5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000" dirty="0">
                  <a:solidFill>
                    <a:schemeClr val="accent1"/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生命值</a:t>
              </a:r>
              <a:endParaRPr lang="zh-CN" altLang="en-US" sz="2000" dirty="0">
                <a:solidFill>
                  <a:schemeClr val="accent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endParaRPr>
            </a:p>
          </p:txBody>
        </p:sp>
        <p:cxnSp>
          <p:nvCxnSpPr>
            <p:cNvPr id="8" name="直接箭头连接符 7"/>
            <p:cNvCxnSpPr>
              <a:stCxn id="5" idx="3"/>
            </p:cNvCxnSpPr>
            <p:nvPr/>
          </p:nvCxnSpPr>
          <p:spPr>
            <a:xfrm>
              <a:off x="3245" y="3118"/>
              <a:ext cx="4415" cy="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6957060" y="1797050"/>
            <a:ext cx="4482465" cy="368300"/>
            <a:chOff x="10956" y="2830"/>
            <a:chExt cx="7059" cy="580"/>
          </a:xfrm>
        </p:grpSpPr>
        <p:sp>
          <p:nvSpPr>
            <p:cNvPr id="10" name="文本框 9"/>
            <p:cNvSpPr txBox="1"/>
            <p:nvPr/>
          </p:nvSpPr>
          <p:spPr>
            <a:xfrm>
              <a:off x="15055" y="2830"/>
              <a:ext cx="2961" cy="5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000" dirty="0">
                  <a:solidFill>
                    <a:schemeClr val="accent1"/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当前敌人</a:t>
              </a:r>
              <a:r>
                <a:rPr lang="en-US" altLang="zh-CN" sz="2000" dirty="0">
                  <a:solidFill>
                    <a:schemeClr val="accent1"/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/</a:t>
              </a:r>
              <a:r>
                <a:rPr lang="zh-CN" altLang="en-US" sz="2000" dirty="0">
                  <a:solidFill>
                    <a:schemeClr val="accent1"/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总数</a:t>
              </a:r>
              <a:endParaRPr lang="zh-CN" altLang="en-US" sz="2000" dirty="0">
                <a:solidFill>
                  <a:schemeClr val="accent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endParaRPr>
            </a:p>
          </p:txBody>
        </p:sp>
        <p:cxnSp>
          <p:nvCxnSpPr>
            <p:cNvPr id="11" name="直接箭头连接符 10"/>
            <p:cNvCxnSpPr>
              <a:stCxn id="10" idx="1"/>
            </p:cNvCxnSpPr>
            <p:nvPr/>
          </p:nvCxnSpPr>
          <p:spPr>
            <a:xfrm flipH="1">
              <a:off x="10956" y="3120"/>
              <a:ext cx="4099" cy="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1035685" y="3314700"/>
            <a:ext cx="1359613" cy="368300"/>
            <a:chOff x="1630" y="2828"/>
            <a:chExt cx="5857" cy="580"/>
          </a:xfrm>
        </p:grpSpPr>
        <p:sp>
          <p:nvSpPr>
            <p:cNvPr id="14" name="文本框 13"/>
            <p:cNvSpPr txBox="1"/>
            <p:nvPr/>
          </p:nvSpPr>
          <p:spPr>
            <a:xfrm>
              <a:off x="1630" y="2828"/>
              <a:ext cx="3006" cy="5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000" dirty="0">
                  <a:solidFill>
                    <a:schemeClr val="accent1"/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关卡</a:t>
              </a:r>
              <a:endParaRPr lang="zh-CN" altLang="en-US" sz="2000" dirty="0">
                <a:solidFill>
                  <a:schemeClr val="accent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endParaRPr>
            </a:p>
          </p:txBody>
        </p:sp>
        <p:cxnSp>
          <p:nvCxnSpPr>
            <p:cNvPr id="17" name="直接箭头连接符 16"/>
            <p:cNvCxnSpPr>
              <a:stCxn id="14" idx="3"/>
            </p:cNvCxnSpPr>
            <p:nvPr/>
          </p:nvCxnSpPr>
          <p:spPr>
            <a:xfrm>
              <a:off x="4637" y="3118"/>
              <a:ext cx="2850" cy="1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1035050" y="5534660"/>
            <a:ext cx="1359613" cy="368300"/>
            <a:chOff x="1630" y="2828"/>
            <a:chExt cx="5857" cy="580"/>
          </a:xfrm>
        </p:grpSpPr>
        <p:sp>
          <p:nvSpPr>
            <p:cNvPr id="19" name="文本框 18"/>
            <p:cNvSpPr txBox="1"/>
            <p:nvPr/>
          </p:nvSpPr>
          <p:spPr>
            <a:xfrm>
              <a:off x="1630" y="2828"/>
              <a:ext cx="3006" cy="5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000" dirty="0">
                  <a:solidFill>
                    <a:schemeClr val="accent1"/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干员</a:t>
              </a:r>
              <a:endParaRPr lang="zh-CN" altLang="en-US" sz="2000" dirty="0">
                <a:solidFill>
                  <a:schemeClr val="accent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endParaRPr>
            </a:p>
          </p:txBody>
        </p:sp>
        <p:cxnSp>
          <p:nvCxnSpPr>
            <p:cNvPr id="20" name="直接箭头连接符 19"/>
            <p:cNvCxnSpPr>
              <a:stCxn id="19" idx="3"/>
            </p:cNvCxnSpPr>
            <p:nvPr/>
          </p:nvCxnSpPr>
          <p:spPr>
            <a:xfrm>
              <a:off x="4637" y="3118"/>
              <a:ext cx="2850" cy="1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1040765" y="6062980"/>
            <a:ext cx="1359613" cy="368300"/>
            <a:chOff x="1630" y="2828"/>
            <a:chExt cx="5857" cy="580"/>
          </a:xfrm>
        </p:grpSpPr>
        <p:sp>
          <p:nvSpPr>
            <p:cNvPr id="22" name="文本框 21"/>
            <p:cNvSpPr txBox="1"/>
            <p:nvPr/>
          </p:nvSpPr>
          <p:spPr>
            <a:xfrm>
              <a:off x="1630" y="2828"/>
              <a:ext cx="3006" cy="5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000" dirty="0">
                  <a:solidFill>
                    <a:schemeClr val="accent1"/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词缀</a:t>
              </a:r>
              <a:endParaRPr lang="zh-CN" altLang="en-US" sz="2000" dirty="0">
                <a:solidFill>
                  <a:schemeClr val="accent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endParaRPr>
            </a:p>
          </p:txBody>
        </p:sp>
        <p:cxnSp>
          <p:nvCxnSpPr>
            <p:cNvPr id="23" name="直接箭头连接符 22"/>
            <p:cNvCxnSpPr>
              <a:stCxn id="22" idx="3"/>
            </p:cNvCxnSpPr>
            <p:nvPr/>
          </p:nvCxnSpPr>
          <p:spPr>
            <a:xfrm>
              <a:off x="4637" y="3118"/>
              <a:ext cx="2850" cy="1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8998585" y="5358130"/>
            <a:ext cx="2441575" cy="368300"/>
            <a:chOff x="14171" y="2830"/>
            <a:chExt cx="3845" cy="580"/>
          </a:xfrm>
        </p:grpSpPr>
        <p:sp>
          <p:nvSpPr>
            <p:cNvPr id="25" name="文本框 24"/>
            <p:cNvSpPr txBox="1"/>
            <p:nvPr/>
          </p:nvSpPr>
          <p:spPr>
            <a:xfrm>
              <a:off x="16038" y="2830"/>
              <a:ext cx="1978" cy="5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000" dirty="0">
                  <a:solidFill>
                    <a:schemeClr val="accent1"/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部署费用</a:t>
              </a:r>
              <a:endParaRPr lang="zh-CN" altLang="en-US" sz="2000" dirty="0">
                <a:solidFill>
                  <a:schemeClr val="accent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>
            <a:xfrm flipH="1" flipV="1">
              <a:off x="14171" y="3109"/>
              <a:ext cx="1867" cy="2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9588500" y="6066790"/>
            <a:ext cx="1617980" cy="368300"/>
            <a:chOff x="14636" y="2830"/>
            <a:chExt cx="2548" cy="580"/>
          </a:xfrm>
        </p:grpSpPr>
        <p:sp>
          <p:nvSpPr>
            <p:cNvPr id="28" name="文本框 27"/>
            <p:cNvSpPr txBox="1"/>
            <p:nvPr/>
          </p:nvSpPr>
          <p:spPr>
            <a:xfrm>
              <a:off x="16038" y="2830"/>
              <a:ext cx="1146" cy="5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000" dirty="0">
                  <a:solidFill>
                    <a:schemeClr val="accent1"/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暂停</a:t>
              </a:r>
              <a:endParaRPr lang="zh-CN" altLang="en-US" sz="2000" dirty="0">
                <a:solidFill>
                  <a:schemeClr val="accent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endParaRPr>
            </a:p>
          </p:txBody>
        </p:sp>
        <p:cxnSp>
          <p:nvCxnSpPr>
            <p:cNvPr id="29" name="直接箭头连接符 28"/>
            <p:cNvCxnSpPr/>
            <p:nvPr/>
          </p:nvCxnSpPr>
          <p:spPr>
            <a:xfrm flipH="1" flipV="1">
              <a:off x="14636" y="3118"/>
              <a:ext cx="1402" cy="1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5200684" y="6069965"/>
            <a:ext cx="2883681" cy="368300"/>
            <a:chOff x="1135" y="2828"/>
            <a:chExt cx="6351" cy="580"/>
          </a:xfrm>
        </p:grpSpPr>
        <p:sp>
          <p:nvSpPr>
            <p:cNvPr id="31" name="文本框 30"/>
            <p:cNvSpPr txBox="1"/>
            <p:nvPr/>
          </p:nvSpPr>
          <p:spPr>
            <a:xfrm>
              <a:off x="1135" y="2828"/>
              <a:ext cx="3500" cy="5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000" dirty="0">
                  <a:solidFill>
                    <a:schemeClr val="accent1"/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词缀</a:t>
              </a:r>
              <a:r>
                <a:rPr lang="zh-CN" altLang="en-US" sz="2000" dirty="0">
                  <a:solidFill>
                    <a:schemeClr val="accent1"/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回收站</a:t>
              </a:r>
              <a:endParaRPr lang="zh-CN" altLang="en-US" sz="2000" dirty="0">
                <a:solidFill>
                  <a:schemeClr val="accent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endParaRPr>
            </a:p>
          </p:txBody>
        </p:sp>
        <p:cxnSp>
          <p:nvCxnSpPr>
            <p:cNvPr id="32" name="直接箭头连接符 31"/>
            <p:cNvCxnSpPr>
              <a:stCxn id="31" idx="3"/>
            </p:cNvCxnSpPr>
            <p:nvPr/>
          </p:nvCxnSpPr>
          <p:spPr>
            <a:xfrm>
              <a:off x="4636" y="3118"/>
              <a:ext cx="2850" cy="1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34286" y="450243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界面</a:t>
            </a:r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设计</a:t>
            </a:r>
            <a:endParaRPr lang="zh-CN" altLang="en-US" sz="2400" dirty="0">
              <a:solidFill>
                <a:srgbClr val="BD934E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16" name="图片 15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751378" y="468682"/>
            <a:ext cx="525802" cy="484314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H="1">
            <a:off x="787458" y="1144713"/>
            <a:ext cx="10419080" cy="0"/>
          </a:xfrm>
          <a:prstGeom prst="line">
            <a:avLst/>
          </a:prstGeom>
          <a:ln w="25400">
            <a:solidFill>
              <a:srgbClr val="B88F4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64210" y="1153795"/>
            <a:ext cx="67348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关卡内干员属性如下所示（选中该干员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时）：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530" y="1795780"/>
            <a:ext cx="4920615" cy="452882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923290" y="2283460"/>
            <a:ext cx="3888331" cy="368300"/>
            <a:chOff x="1630" y="2828"/>
            <a:chExt cx="5904" cy="580"/>
          </a:xfrm>
        </p:grpSpPr>
        <p:sp>
          <p:nvSpPr>
            <p:cNvPr id="5" name="文本框 4"/>
            <p:cNvSpPr txBox="1"/>
            <p:nvPr/>
          </p:nvSpPr>
          <p:spPr>
            <a:xfrm>
              <a:off x="1630" y="2828"/>
              <a:ext cx="1970" cy="5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000" dirty="0">
                  <a:solidFill>
                    <a:schemeClr val="accent1"/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攻击范围</a:t>
              </a:r>
              <a:endParaRPr lang="zh-CN" altLang="en-US" sz="2000" dirty="0">
                <a:solidFill>
                  <a:schemeClr val="accent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endParaRPr>
            </a:p>
          </p:txBody>
        </p:sp>
        <p:cxnSp>
          <p:nvCxnSpPr>
            <p:cNvPr id="10" name="直接箭头连接符 9"/>
            <p:cNvCxnSpPr>
              <a:stCxn id="5" idx="3"/>
            </p:cNvCxnSpPr>
            <p:nvPr/>
          </p:nvCxnSpPr>
          <p:spPr>
            <a:xfrm flipV="1">
              <a:off x="3600" y="3114"/>
              <a:ext cx="3934" cy="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065530" y="3382645"/>
            <a:ext cx="4376348" cy="368300"/>
            <a:chOff x="1630" y="2828"/>
            <a:chExt cx="6645" cy="580"/>
          </a:xfrm>
        </p:grpSpPr>
        <p:sp>
          <p:nvSpPr>
            <p:cNvPr id="12" name="文本框 11"/>
            <p:cNvSpPr txBox="1"/>
            <p:nvPr/>
          </p:nvSpPr>
          <p:spPr>
            <a:xfrm>
              <a:off x="1630" y="2828"/>
              <a:ext cx="1708" cy="5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000" dirty="0">
                  <a:solidFill>
                    <a:schemeClr val="accent1"/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开技能</a:t>
              </a:r>
              <a:endParaRPr lang="zh-CN" altLang="en-US" sz="2000" dirty="0">
                <a:solidFill>
                  <a:schemeClr val="accent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endParaRPr>
            </a:p>
          </p:txBody>
        </p:sp>
        <p:cxnSp>
          <p:nvCxnSpPr>
            <p:cNvPr id="13" name="直接箭头连接符 12"/>
            <p:cNvCxnSpPr>
              <a:stCxn id="12" idx="3"/>
            </p:cNvCxnSpPr>
            <p:nvPr/>
          </p:nvCxnSpPr>
          <p:spPr>
            <a:xfrm>
              <a:off x="3338" y="3118"/>
              <a:ext cx="4937" cy="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1273810" y="4396105"/>
            <a:ext cx="4055613" cy="368300"/>
            <a:chOff x="1630" y="2828"/>
            <a:chExt cx="6158" cy="580"/>
          </a:xfrm>
        </p:grpSpPr>
        <p:sp>
          <p:nvSpPr>
            <p:cNvPr id="17" name="文本框 16"/>
            <p:cNvSpPr txBox="1"/>
            <p:nvPr/>
          </p:nvSpPr>
          <p:spPr>
            <a:xfrm>
              <a:off x="1630" y="2828"/>
              <a:ext cx="1631" cy="5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000" dirty="0">
                  <a:solidFill>
                    <a:schemeClr val="accent1"/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生命值</a:t>
              </a:r>
              <a:endParaRPr lang="zh-CN" altLang="en-US" sz="2000" dirty="0">
                <a:solidFill>
                  <a:schemeClr val="accent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endParaRPr>
            </a:p>
          </p:txBody>
        </p:sp>
        <p:cxnSp>
          <p:nvCxnSpPr>
            <p:cNvPr id="18" name="直接箭头连接符 17"/>
            <p:cNvCxnSpPr>
              <a:stCxn id="17" idx="3"/>
            </p:cNvCxnSpPr>
            <p:nvPr/>
          </p:nvCxnSpPr>
          <p:spPr>
            <a:xfrm flipV="1">
              <a:off x="3261" y="3115"/>
              <a:ext cx="4527" cy="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6123940" y="3382645"/>
            <a:ext cx="3406140" cy="368300"/>
            <a:chOff x="10956" y="2830"/>
            <a:chExt cx="5364" cy="580"/>
          </a:xfrm>
        </p:grpSpPr>
        <p:sp>
          <p:nvSpPr>
            <p:cNvPr id="20" name="文本框 19"/>
            <p:cNvSpPr txBox="1"/>
            <p:nvPr/>
          </p:nvSpPr>
          <p:spPr>
            <a:xfrm>
              <a:off x="15055" y="2830"/>
              <a:ext cx="1265" cy="5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000" dirty="0">
                  <a:solidFill>
                    <a:schemeClr val="accent1"/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撤退</a:t>
              </a:r>
              <a:endParaRPr lang="zh-CN" altLang="en-US" sz="2000" dirty="0">
                <a:solidFill>
                  <a:schemeClr val="accent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endParaRPr>
            </a:p>
          </p:txBody>
        </p:sp>
        <p:cxnSp>
          <p:nvCxnSpPr>
            <p:cNvPr id="21" name="直接箭头连接符 20"/>
            <p:cNvCxnSpPr>
              <a:stCxn id="20" idx="1"/>
            </p:cNvCxnSpPr>
            <p:nvPr/>
          </p:nvCxnSpPr>
          <p:spPr>
            <a:xfrm flipH="1">
              <a:off x="10956" y="3120"/>
              <a:ext cx="4099" cy="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6225540" y="4458970"/>
            <a:ext cx="4482465" cy="368300"/>
            <a:chOff x="10956" y="2830"/>
            <a:chExt cx="7059" cy="580"/>
          </a:xfrm>
        </p:grpSpPr>
        <p:sp>
          <p:nvSpPr>
            <p:cNvPr id="23" name="文本框 22"/>
            <p:cNvSpPr txBox="1"/>
            <p:nvPr/>
          </p:nvSpPr>
          <p:spPr>
            <a:xfrm>
              <a:off x="15055" y="2830"/>
              <a:ext cx="2961" cy="5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000" dirty="0">
                  <a:solidFill>
                    <a:schemeClr val="accent1"/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技力条</a:t>
              </a:r>
              <a:endParaRPr lang="zh-CN" altLang="en-US" sz="2000" dirty="0">
                <a:solidFill>
                  <a:schemeClr val="accent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endParaRPr>
            </a:p>
            <a:p>
              <a:r>
                <a:rPr lang="zh-CN" altLang="en-US" sz="2000" dirty="0">
                  <a:solidFill>
                    <a:schemeClr val="accent1"/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（当且仅当技力条回复满时才能</a:t>
              </a:r>
              <a:r>
                <a:rPr lang="zh-CN" altLang="en-US" sz="2000" dirty="0">
                  <a:solidFill>
                    <a:schemeClr val="accent1"/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开技能）</a:t>
              </a:r>
              <a:endParaRPr lang="zh-CN" altLang="en-US" sz="2000" dirty="0">
                <a:solidFill>
                  <a:schemeClr val="accent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endParaRPr>
            </a:p>
          </p:txBody>
        </p:sp>
        <p:cxnSp>
          <p:nvCxnSpPr>
            <p:cNvPr id="24" name="直接箭头连接符 23"/>
            <p:cNvCxnSpPr>
              <a:stCxn id="23" idx="1"/>
            </p:cNvCxnSpPr>
            <p:nvPr/>
          </p:nvCxnSpPr>
          <p:spPr>
            <a:xfrm flipH="1">
              <a:off x="10956" y="3120"/>
              <a:ext cx="4099" cy="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1273810" y="4027805"/>
            <a:ext cx="3898210" cy="368300"/>
            <a:chOff x="1630" y="2828"/>
            <a:chExt cx="5919" cy="580"/>
          </a:xfrm>
        </p:grpSpPr>
        <p:sp>
          <p:nvSpPr>
            <p:cNvPr id="26" name="文本框 25"/>
            <p:cNvSpPr txBox="1"/>
            <p:nvPr/>
          </p:nvSpPr>
          <p:spPr>
            <a:xfrm>
              <a:off x="1630" y="2828"/>
              <a:ext cx="1184" cy="5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000" dirty="0">
                  <a:solidFill>
                    <a:schemeClr val="accent1"/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词缀</a:t>
              </a:r>
              <a:endParaRPr lang="zh-CN" altLang="en-US" sz="2000" dirty="0">
                <a:solidFill>
                  <a:schemeClr val="accent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endParaRPr>
            </a:p>
          </p:txBody>
        </p:sp>
        <p:cxnSp>
          <p:nvCxnSpPr>
            <p:cNvPr id="27" name="直接箭头连接符 26"/>
            <p:cNvCxnSpPr>
              <a:stCxn id="26" idx="3"/>
            </p:cNvCxnSpPr>
            <p:nvPr/>
          </p:nvCxnSpPr>
          <p:spPr>
            <a:xfrm>
              <a:off x="2814" y="3118"/>
              <a:ext cx="4735" cy="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34286" y="450243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战斗</a:t>
            </a:r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设计</a:t>
            </a:r>
            <a:endParaRPr lang="zh-CN" altLang="en-US" sz="2400" dirty="0">
              <a:solidFill>
                <a:srgbClr val="BD934E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16" name="图片 15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751378" y="468682"/>
            <a:ext cx="525802" cy="484314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H="1">
            <a:off x="787458" y="1144713"/>
            <a:ext cx="10419080" cy="0"/>
          </a:xfrm>
          <a:prstGeom prst="line">
            <a:avLst/>
          </a:prstGeom>
          <a:ln w="25400">
            <a:solidFill>
              <a:srgbClr val="B88F4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64210" y="1153795"/>
            <a:ext cx="103860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遵循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设计子弹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 → 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搜索敌人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 → 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锁定敌人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 → 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发射子弹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 → 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计算伤害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 → 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结算结果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流程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0" y="1795780"/>
            <a:ext cx="5938520" cy="31349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320" y="1916430"/>
            <a:ext cx="6566535" cy="30143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7365" y="5294630"/>
            <a:ext cx="103860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但是可能会碰到一些问题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……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indent="457200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·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敌人死亡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时，尚有子弹在飞行中，抵达时指针指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空？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indent="457200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·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敌人走出攻击范围，按照什么逻辑选取新的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攻击对象？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indent="457200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·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技能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词缀对攻速的影响和帧率的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关系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450" y="3136900"/>
            <a:ext cx="3695700" cy="35814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logo-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  <p:sp>
        <p:nvSpPr>
          <p:cNvPr id="16" name="TextBox 2"/>
          <p:cNvSpPr txBox="1"/>
          <p:nvPr>
            <p:custDataLst>
              <p:tags r:id="rId2"/>
            </p:custDataLst>
          </p:nvPr>
        </p:nvSpPr>
        <p:spPr>
          <a:xfrm rot="5400000">
            <a:off x="-604520" y="1549718"/>
            <a:ext cx="286512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Arial" panose="020B0604020202020204" pitchFamily="34" charset="0"/>
                <a:sym typeface="+mn-lt"/>
              </a:rPr>
              <a:t>CONTENT</a:t>
            </a:r>
            <a:endParaRPr lang="en-US" altLang="zh-CN" sz="2400" spc="2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0" name="TextBox 2"/>
          <p:cNvSpPr txBox="1"/>
          <p:nvPr>
            <p:custDataLst>
              <p:tags r:id="rId3"/>
            </p:custDataLst>
          </p:nvPr>
        </p:nvSpPr>
        <p:spPr>
          <a:xfrm>
            <a:off x="906780" y="1219518"/>
            <a:ext cx="863918" cy="1240790"/>
          </a:xfrm>
          <a:prstGeom prst="rect">
            <a:avLst/>
          </a:prstGeom>
          <a:noFill/>
        </p:spPr>
        <p:txBody>
          <a:bodyPr vert="eaVert"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36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Arial" panose="020B0604020202020204" pitchFamily="34" charset="0"/>
                <a:sym typeface="+mn-lt"/>
              </a:rPr>
              <a:t>目录</a:t>
            </a:r>
            <a:endParaRPr lang="zh-CN" altLang="en-US" sz="3600" b="1" spc="2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293302" y="1790700"/>
            <a:ext cx="1788795" cy="3606800"/>
            <a:chOff x="1774507" y="1917700"/>
            <a:chExt cx="1788795" cy="3606800"/>
          </a:xfrm>
        </p:grpSpPr>
        <p:sp>
          <p:nvSpPr>
            <p:cNvPr id="2" name="矩形: 圆角 1"/>
            <p:cNvSpPr/>
            <p:nvPr/>
          </p:nvSpPr>
          <p:spPr>
            <a:xfrm>
              <a:off x="1774507" y="1917700"/>
              <a:ext cx="1788795" cy="3606800"/>
            </a:xfrm>
            <a:prstGeom prst="roundRect">
              <a:avLst>
                <a:gd name="adj" fmla="val 50000"/>
              </a:avLst>
            </a:prstGeom>
            <a:ln w="25400">
              <a:solidFill>
                <a:srgbClr val="7C41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985008" y="2152649"/>
              <a:ext cx="1367792" cy="1367792"/>
              <a:chOff x="2029249" y="2152649"/>
              <a:chExt cx="1367792" cy="1367792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2029249" y="2152649"/>
                <a:ext cx="1367792" cy="1367792"/>
              </a:xfrm>
              <a:prstGeom prst="ellipse">
                <a:avLst/>
              </a:prstGeom>
              <a:solidFill>
                <a:srgbClr val="7C4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207049" y="2216150"/>
                <a:ext cx="1012192" cy="12407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</a:pPr>
                <a:r>
                  <a:rPr lang="en-US" altLang="zh-CN" sz="4000" b="1" spc="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01</a:t>
                </a:r>
                <a:endParaRPr lang="en-US" altLang="zh-CN" sz="4000" b="1" spc="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endParaRP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2020348" y="3825268"/>
              <a:ext cx="1297112" cy="9772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</a:rPr>
                <a:t>实战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</a:endParaRPr>
            </a:p>
            <a:p>
              <a:pPr lvl="0"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</a:rPr>
                <a:t>演示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344265" y="1790700"/>
            <a:ext cx="1788795" cy="3606800"/>
            <a:chOff x="1774507" y="1917700"/>
            <a:chExt cx="1788795" cy="3606800"/>
          </a:xfrm>
        </p:grpSpPr>
        <p:sp>
          <p:nvSpPr>
            <p:cNvPr id="26" name="矩形: 圆角 25"/>
            <p:cNvSpPr/>
            <p:nvPr/>
          </p:nvSpPr>
          <p:spPr>
            <a:xfrm>
              <a:off x="1774507" y="1917700"/>
              <a:ext cx="1788795" cy="3606800"/>
            </a:xfrm>
            <a:prstGeom prst="roundRect">
              <a:avLst>
                <a:gd name="adj" fmla="val 50000"/>
              </a:avLst>
            </a:prstGeom>
            <a:ln w="25400">
              <a:solidFill>
                <a:srgbClr val="7C41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985008" y="2152649"/>
              <a:ext cx="1367792" cy="1367792"/>
              <a:chOff x="2029249" y="2152649"/>
              <a:chExt cx="1367792" cy="1367792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2029249" y="2152649"/>
                <a:ext cx="1367792" cy="1367792"/>
              </a:xfrm>
              <a:prstGeom prst="ellipse">
                <a:avLst/>
              </a:prstGeom>
              <a:solidFill>
                <a:srgbClr val="7C4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198582" y="2216150"/>
                <a:ext cx="1029126" cy="12407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</a:pPr>
                <a:r>
                  <a:rPr lang="en-US" altLang="zh-CN" sz="4000" b="1" spc="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02</a:t>
                </a:r>
                <a:endParaRPr lang="en-US" altLang="zh-CN" sz="4000" b="1" spc="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2020348" y="3825268"/>
              <a:ext cx="1297112" cy="9772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</a:rPr>
                <a:t>从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</a:rPr>
                <a:t>零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</a:endParaRPr>
            </a:p>
            <a:p>
              <a:pPr lvl="0"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</a:rPr>
                <a:t>开始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445393" y="1790700"/>
            <a:ext cx="1788795" cy="3606800"/>
            <a:chOff x="1774507" y="1917700"/>
            <a:chExt cx="1788795" cy="3606800"/>
          </a:xfrm>
        </p:grpSpPr>
        <p:sp>
          <p:nvSpPr>
            <p:cNvPr id="32" name="矩形: 圆角 31"/>
            <p:cNvSpPr/>
            <p:nvPr/>
          </p:nvSpPr>
          <p:spPr>
            <a:xfrm>
              <a:off x="1774507" y="1917700"/>
              <a:ext cx="1788795" cy="3606800"/>
            </a:xfrm>
            <a:prstGeom prst="roundRect">
              <a:avLst>
                <a:gd name="adj" fmla="val 50000"/>
              </a:avLst>
            </a:prstGeom>
            <a:ln w="25400">
              <a:solidFill>
                <a:srgbClr val="7C41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985008" y="2152649"/>
              <a:ext cx="1367792" cy="1367792"/>
              <a:chOff x="2029249" y="2152649"/>
              <a:chExt cx="1367792" cy="1367792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2029249" y="2152649"/>
                <a:ext cx="1367792" cy="1367792"/>
              </a:xfrm>
              <a:prstGeom prst="ellipse">
                <a:avLst/>
              </a:prstGeom>
              <a:solidFill>
                <a:srgbClr val="7C4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2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253615" y="2216150"/>
                <a:ext cx="919060" cy="12407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</a:pPr>
                <a:r>
                  <a:rPr lang="en-US" altLang="zh-CN" sz="4000" b="1" spc="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03</a:t>
                </a:r>
                <a:endParaRPr lang="en-US" altLang="zh-CN" sz="4000" b="1" spc="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2020348" y="3825268"/>
              <a:ext cx="1297112" cy="9772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</a:rPr>
                <a:t>稍微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</a:endParaRPr>
            </a:p>
            <a:p>
              <a:pPr lvl="0"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</a:rPr>
                <a:t>进阶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A66BB9">
                  <a:alpha val="0"/>
                </a:srgbClr>
              </a:gs>
              <a:gs pos="100000">
                <a:srgbClr val="A66BB9">
                  <a:alpha val="50000"/>
                </a:srgbClr>
              </a:gs>
            </a:gsLst>
            <a:lin ang="5400000" scaled="0"/>
          </a:gradFill>
        </p:grpSpPr>
        <p:grpSp>
          <p:nvGrpSpPr>
            <p:cNvPr id="44" name="Group 205"/>
            <p:cNvGrpSpPr/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45" name="Line 5"/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6"/>
              <p:cNvSpPr/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7"/>
              <p:cNvSpPr/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8"/>
              <p:cNvSpPr/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9"/>
              <p:cNvSpPr/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10"/>
              <p:cNvSpPr/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11"/>
              <p:cNvSpPr/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12"/>
              <p:cNvSpPr/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13"/>
              <p:cNvSpPr/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14"/>
              <p:cNvSpPr/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15"/>
              <p:cNvSpPr/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16"/>
              <p:cNvSpPr/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17"/>
              <p:cNvSpPr/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18"/>
              <p:cNvSpPr/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19"/>
              <p:cNvSpPr/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20"/>
              <p:cNvSpPr/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21"/>
              <p:cNvSpPr/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22"/>
              <p:cNvSpPr/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23"/>
              <p:cNvSpPr/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24"/>
              <p:cNvSpPr/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25"/>
              <p:cNvSpPr/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26"/>
              <p:cNvSpPr/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27"/>
              <p:cNvSpPr/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28"/>
              <p:cNvSpPr/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29"/>
              <p:cNvSpPr/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30"/>
              <p:cNvSpPr/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31"/>
              <p:cNvSpPr/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32"/>
              <p:cNvSpPr/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33"/>
              <p:cNvSpPr/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34"/>
              <p:cNvSpPr/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35"/>
              <p:cNvSpPr/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36"/>
              <p:cNvSpPr/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37"/>
              <p:cNvSpPr/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38"/>
              <p:cNvSpPr/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39"/>
              <p:cNvSpPr/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40"/>
              <p:cNvSpPr/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41"/>
              <p:cNvSpPr/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42"/>
              <p:cNvSpPr/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43"/>
              <p:cNvSpPr/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44"/>
              <p:cNvSpPr/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45"/>
              <p:cNvSpPr/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46"/>
              <p:cNvSpPr/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47"/>
              <p:cNvSpPr/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48"/>
              <p:cNvSpPr/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49"/>
              <p:cNvSpPr/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50"/>
              <p:cNvSpPr/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51"/>
              <p:cNvSpPr/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52"/>
              <p:cNvSpPr/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53"/>
              <p:cNvSpPr/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54"/>
              <p:cNvSpPr/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55"/>
              <p:cNvSpPr/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56"/>
              <p:cNvSpPr/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57"/>
              <p:cNvSpPr/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58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59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60"/>
              <p:cNvSpPr/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61"/>
              <p:cNvSpPr/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62"/>
              <p:cNvSpPr/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63"/>
              <p:cNvSpPr/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64"/>
              <p:cNvSpPr/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65"/>
              <p:cNvSpPr/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66"/>
              <p:cNvSpPr/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67"/>
              <p:cNvSpPr/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68"/>
              <p:cNvSpPr/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69"/>
              <p:cNvSpPr/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70"/>
              <p:cNvSpPr/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71"/>
              <p:cNvSpPr/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72"/>
              <p:cNvSpPr/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73"/>
              <p:cNvSpPr/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74"/>
              <p:cNvSpPr/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75"/>
              <p:cNvSpPr/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76"/>
              <p:cNvSpPr/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77"/>
              <p:cNvSpPr/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78"/>
              <p:cNvSpPr/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79"/>
              <p:cNvSpPr/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80"/>
              <p:cNvSpPr/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81"/>
              <p:cNvSpPr/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82"/>
              <p:cNvSpPr/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83"/>
              <p:cNvSpPr/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84"/>
              <p:cNvSpPr/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85"/>
              <p:cNvSpPr/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86"/>
              <p:cNvSpPr/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87"/>
              <p:cNvSpPr/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88"/>
              <p:cNvSpPr/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89"/>
              <p:cNvSpPr/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90"/>
              <p:cNvSpPr/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91"/>
              <p:cNvSpPr/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92"/>
              <p:cNvSpPr/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93"/>
              <p:cNvSpPr/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94"/>
              <p:cNvSpPr/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95"/>
              <p:cNvSpPr/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96"/>
              <p:cNvSpPr/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97"/>
              <p:cNvSpPr/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98"/>
              <p:cNvSpPr/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99"/>
              <p:cNvSpPr/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00"/>
              <p:cNvSpPr/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01"/>
              <p:cNvSpPr/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02"/>
              <p:cNvSpPr/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03"/>
              <p:cNvSpPr/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04"/>
              <p:cNvSpPr/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05"/>
              <p:cNvSpPr/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06"/>
              <p:cNvSpPr/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07"/>
              <p:cNvSpPr/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08"/>
              <p:cNvSpPr/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09"/>
              <p:cNvSpPr/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10"/>
              <p:cNvSpPr/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11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12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13"/>
              <p:cNvSpPr/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14"/>
              <p:cNvSpPr/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15"/>
              <p:cNvSpPr/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16"/>
              <p:cNvSpPr/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17"/>
              <p:cNvSpPr/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18"/>
              <p:cNvSpPr/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19"/>
              <p:cNvSpPr/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20"/>
              <p:cNvSpPr/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21"/>
              <p:cNvSpPr/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22"/>
              <p:cNvSpPr/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23"/>
              <p:cNvSpPr/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24"/>
              <p:cNvSpPr/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25"/>
              <p:cNvSpPr/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26"/>
              <p:cNvSpPr/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27"/>
              <p:cNvSpPr/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28"/>
              <p:cNvSpPr/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29"/>
              <p:cNvSpPr/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30"/>
              <p:cNvSpPr/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31"/>
              <p:cNvSpPr/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32"/>
              <p:cNvSpPr/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33"/>
              <p:cNvSpPr/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34"/>
              <p:cNvSpPr/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35"/>
              <p:cNvSpPr/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36"/>
              <p:cNvSpPr/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37"/>
              <p:cNvSpPr/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38"/>
              <p:cNvSpPr/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39"/>
              <p:cNvSpPr/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40"/>
              <p:cNvSpPr/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41"/>
              <p:cNvSpPr/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42"/>
              <p:cNvSpPr/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43"/>
              <p:cNvSpPr/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44"/>
              <p:cNvSpPr/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45"/>
              <p:cNvSpPr/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46"/>
              <p:cNvSpPr/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47"/>
              <p:cNvSpPr/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48"/>
              <p:cNvSpPr/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49"/>
              <p:cNvSpPr/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50"/>
              <p:cNvSpPr/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51"/>
              <p:cNvSpPr/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52"/>
              <p:cNvSpPr/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53"/>
              <p:cNvSpPr/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54"/>
              <p:cNvSpPr/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55"/>
              <p:cNvSpPr/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56"/>
              <p:cNvSpPr/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57"/>
              <p:cNvSpPr/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58"/>
              <p:cNvSpPr/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59"/>
              <p:cNvSpPr/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60"/>
              <p:cNvSpPr/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61"/>
              <p:cNvSpPr/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62"/>
              <p:cNvSpPr/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63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64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65"/>
              <p:cNvSpPr/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66"/>
              <p:cNvSpPr/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67"/>
              <p:cNvSpPr/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68"/>
              <p:cNvSpPr/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69"/>
              <p:cNvSpPr/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70"/>
              <p:cNvSpPr/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71"/>
              <p:cNvSpPr/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72"/>
              <p:cNvSpPr/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73"/>
              <p:cNvSpPr/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74"/>
              <p:cNvSpPr/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75"/>
              <p:cNvSpPr/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76"/>
              <p:cNvSpPr/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77"/>
              <p:cNvSpPr/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78"/>
              <p:cNvSpPr/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79"/>
              <p:cNvSpPr/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80"/>
              <p:cNvSpPr/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81"/>
              <p:cNvSpPr/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182"/>
              <p:cNvSpPr/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183"/>
              <p:cNvSpPr/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184"/>
              <p:cNvSpPr/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185"/>
              <p:cNvSpPr/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186"/>
              <p:cNvSpPr/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187"/>
              <p:cNvSpPr/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188"/>
              <p:cNvSpPr/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Freeform 189"/>
              <p:cNvSpPr/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0" name="Freeform 190"/>
              <p:cNvSpPr/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1" name="Freeform 191"/>
              <p:cNvSpPr/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2" name="Freeform 192"/>
              <p:cNvSpPr/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3" name="Freeform 193"/>
              <p:cNvSpPr/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4" name="Freeform 194"/>
              <p:cNvSpPr/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5" name="Freeform 195"/>
              <p:cNvSpPr/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6" name="Freeform 196"/>
              <p:cNvSpPr/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7" name="Freeform 197"/>
              <p:cNvSpPr/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8" name="Freeform 198"/>
              <p:cNvSpPr/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9" name="Freeform 199"/>
              <p:cNvSpPr/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0" name="Freeform 200"/>
              <p:cNvSpPr/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1" name="Freeform 201"/>
              <p:cNvSpPr/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2" name="Freeform 202"/>
              <p:cNvSpPr/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3" name="Freeform 203"/>
              <p:cNvSpPr/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4" name="Freeform 204"/>
              <p:cNvSpPr/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5" name="Freeform 206"/>
            <p:cNvSpPr/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07"/>
            <p:cNvSpPr/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08"/>
            <p:cNvSpPr/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09"/>
            <p:cNvSpPr/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10"/>
            <p:cNvSpPr/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11"/>
            <p:cNvSpPr/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12"/>
            <p:cNvSpPr/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13"/>
            <p:cNvSpPr/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14"/>
            <p:cNvSpPr/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15"/>
            <p:cNvSpPr/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16"/>
            <p:cNvSpPr/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17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18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19"/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20"/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21"/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2"/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23"/>
            <p:cNvSpPr/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24"/>
            <p:cNvSpPr/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25"/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26"/>
            <p:cNvSpPr/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27"/>
            <p:cNvSpPr/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28"/>
            <p:cNvSpPr/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29"/>
            <p:cNvSpPr/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30"/>
            <p:cNvSpPr/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31"/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32"/>
            <p:cNvSpPr/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33"/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34"/>
            <p:cNvSpPr/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35"/>
            <p:cNvSpPr/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36"/>
            <p:cNvSpPr/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37"/>
            <p:cNvSpPr/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38"/>
            <p:cNvSpPr/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39"/>
            <p:cNvSpPr/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40"/>
            <p:cNvSpPr/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41"/>
            <p:cNvSpPr/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42"/>
            <p:cNvSpPr/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43"/>
            <p:cNvSpPr/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44"/>
            <p:cNvSpPr/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45"/>
            <p:cNvSpPr/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46"/>
            <p:cNvSpPr/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47"/>
            <p:cNvSpPr/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48"/>
            <p:cNvSpPr/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49"/>
            <p:cNvSpPr/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50"/>
            <p:cNvSpPr/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51"/>
            <p:cNvSpPr/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52"/>
            <p:cNvSpPr/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53"/>
            <p:cNvSpPr/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54"/>
            <p:cNvSpPr/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55"/>
            <p:cNvSpPr/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56"/>
            <p:cNvSpPr/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57"/>
            <p:cNvSpPr/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58"/>
            <p:cNvSpPr/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59"/>
            <p:cNvSpPr/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60"/>
            <p:cNvSpPr/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61"/>
            <p:cNvSpPr/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62"/>
            <p:cNvSpPr/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63"/>
            <p:cNvSpPr/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64"/>
            <p:cNvSpPr/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65"/>
            <p:cNvSpPr/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66"/>
            <p:cNvSpPr/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67"/>
            <p:cNvSpPr/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68"/>
            <p:cNvSpPr/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69"/>
            <p:cNvSpPr/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70"/>
            <p:cNvSpPr/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71"/>
            <p:cNvSpPr/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72"/>
            <p:cNvSpPr/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73"/>
            <p:cNvSpPr/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74"/>
            <p:cNvSpPr/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75"/>
            <p:cNvSpPr/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76"/>
            <p:cNvSpPr/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277"/>
            <p:cNvSpPr/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78"/>
            <p:cNvSpPr/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279"/>
            <p:cNvSpPr/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280"/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281"/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282"/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83"/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284"/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285"/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286"/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287"/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288"/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289"/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290"/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291"/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92"/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293"/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294"/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295"/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296"/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297"/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298"/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299"/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300"/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301"/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302"/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303"/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304"/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305"/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custDataLst>
      <p:tags r:id="rId7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0425" y="-2076450"/>
            <a:ext cx="4729480" cy="4364355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900000">
            <a:off x="6692900" y="4460240"/>
            <a:ext cx="4729480" cy="436435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1227455"/>
            <a:ext cx="12192000" cy="4322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1227455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5513901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8503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华文中宋" panose="02010600040101010101" charset="-122"/>
                <a:ea typeface="华文中宋" panose="02010600040101010101" charset="-122"/>
                <a:cs typeface="Arial" panose="020B0604020202020204" pitchFamily="34" charset="0"/>
                <a:sym typeface="+mn-lt"/>
              </a:rPr>
              <a:t>03</a:t>
            </a:r>
            <a:endParaRPr lang="en-US" altLang="zh-CN" sz="7200" b="1" spc="200" dirty="0">
              <a:solidFill>
                <a:srgbClr val="B88F4D"/>
              </a:solidFill>
              <a:latin typeface="华文中宋" panose="02010600040101010101" charset="-122"/>
              <a:ea typeface="华文中宋" panose="02010600040101010101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200775" y="2978150"/>
            <a:ext cx="5380990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稍微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进阶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040" y="2663190"/>
            <a:ext cx="2785745" cy="15633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3573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34286" y="450243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稍微</a:t>
            </a:r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进阶</a:t>
            </a:r>
            <a:endParaRPr lang="zh-CN" altLang="en-US" sz="2400" dirty="0">
              <a:solidFill>
                <a:srgbClr val="BD934E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16" name="图片 15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751378" y="468682"/>
            <a:ext cx="525802" cy="48431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4796" y="1223529"/>
            <a:ext cx="59850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关于开技能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……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787458" y="1144713"/>
            <a:ext cx="10419080" cy="0"/>
          </a:xfrm>
          <a:prstGeom prst="line">
            <a:avLst/>
          </a:prstGeom>
          <a:ln w="25400">
            <a:solidFill>
              <a:srgbClr val="B88F4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787458" y="1700973"/>
            <a:ext cx="5902960" cy="0"/>
          </a:xfrm>
          <a:prstGeom prst="line">
            <a:avLst/>
          </a:prstGeom>
          <a:ln w="25400">
            <a:solidFill>
              <a:srgbClr val="7C418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8407400" y="4322445"/>
            <a:ext cx="2414270" cy="1871980"/>
            <a:chOff x="1240" y="3285"/>
            <a:chExt cx="3802" cy="294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0" y="3285"/>
              <a:ext cx="3803" cy="2368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700" y="5653"/>
              <a:ext cx="288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开技能的能天使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407400" y="1701165"/>
            <a:ext cx="2414270" cy="2136775"/>
            <a:chOff x="13240" y="2262"/>
            <a:chExt cx="3802" cy="3365"/>
          </a:xfrm>
        </p:grpSpPr>
        <p:sp>
          <p:nvSpPr>
            <p:cNvPr id="17" name="文本框 16"/>
            <p:cNvSpPr txBox="1"/>
            <p:nvPr/>
          </p:nvSpPr>
          <p:spPr>
            <a:xfrm>
              <a:off x="13548" y="5047"/>
              <a:ext cx="31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技能</a:t>
              </a: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就绪的能天使</a:t>
              </a: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40" y="2262"/>
              <a:ext cx="3803" cy="2785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705596" y="1935364"/>
            <a:ext cx="59850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主要实现依赖于干员类的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QTimer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5485" y="2355215"/>
            <a:ext cx="664591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干员存在三种不同的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状态：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技力条未满，无法开技能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 -&gt;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技力条随时间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自然回复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技力条已满，等待就绪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    -&gt;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技力条已满，不再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增加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正在开技能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 -&gt;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技力条变为黄色，且随时间减少，表示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技能持续时间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87511" y="3985144"/>
            <a:ext cx="598503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这三种状态转换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依赖于定义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状态变量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、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技力值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和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计时器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之间的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交互：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" y="4718050"/>
            <a:ext cx="4460240" cy="20351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34286" y="450243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稍微进阶</a:t>
            </a:r>
            <a:endParaRPr lang="zh-CN" altLang="en-US" sz="2400" dirty="0">
              <a:solidFill>
                <a:srgbClr val="BD934E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16" name="图片 15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751378" y="468682"/>
            <a:ext cx="525802" cy="48431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4796" y="1223529"/>
            <a:ext cx="59850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关于轰炸机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……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787458" y="1144713"/>
            <a:ext cx="10419080" cy="0"/>
          </a:xfrm>
          <a:prstGeom prst="line">
            <a:avLst/>
          </a:prstGeom>
          <a:ln w="25400">
            <a:solidFill>
              <a:srgbClr val="B88F4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787458" y="1700973"/>
            <a:ext cx="5902960" cy="0"/>
          </a:xfrm>
          <a:prstGeom prst="line">
            <a:avLst/>
          </a:prstGeom>
          <a:ln w="25400">
            <a:solidFill>
              <a:srgbClr val="7C418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430" y="1699895"/>
            <a:ext cx="3502660" cy="34575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56600" y="5157470"/>
            <a:ext cx="2052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正在轰炸的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轰炸机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1510" y="1935480"/>
            <a:ext cx="660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索敌逻辑参考了明日方舟，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轰炸机会优先攻击其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攻击范围内最后摆放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我方干员。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4685" y="2713990"/>
            <a:ext cx="660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以自身为圆心，画出红色的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攻击范围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，随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自身移动而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移动：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（实现原理是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QPainter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的drawEllipse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函数）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3545840"/>
            <a:ext cx="5227320" cy="7162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87400" y="4387215"/>
            <a:ext cx="660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此外，轰炸机作为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飞行单位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，即便与干员碰撞，也不可被阻挡。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故需要在敌人类中加入是否为飞行单位的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成员变量。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5219065"/>
            <a:ext cx="4335780" cy="20574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787400" y="5549900"/>
            <a:ext cx="6604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另外一个比较有趣的设定是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罚站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，也就是飞机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不会径直冲向终点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，而是在中途的某些位置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停留轰炸一段时间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，加大游戏的压迫感。实现方法是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QTimer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和成员变量的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结合。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34286" y="450243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稍微进阶</a:t>
            </a:r>
            <a:endParaRPr lang="zh-CN" altLang="en-US" sz="2400" dirty="0">
              <a:solidFill>
                <a:srgbClr val="BD934E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16" name="图片 15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751378" y="468682"/>
            <a:ext cx="525802" cy="48431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4796" y="1223529"/>
            <a:ext cx="59850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关于破坏地形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……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787458" y="1144713"/>
            <a:ext cx="10419080" cy="0"/>
          </a:xfrm>
          <a:prstGeom prst="line">
            <a:avLst/>
          </a:prstGeom>
          <a:ln w="25400">
            <a:solidFill>
              <a:srgbClr val="B88F4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787458" y="1700973"/>
            <a:ext cx="5902960" cy="0"/>
          </a:xfrm>
          <a:prstGeom prst="line">
            <a:avLst/>
          </a:prstGeom>
          <a:ln w="25400">
            <a:solidFill>
              <a:srgbClr val="7C418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418955" y="3811270"/>
            <a:ext cx="915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破坏前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830" y="1622425"/>
            <a:ext cx="2660650" cy="21888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30" y="4288790"/>
            <a:ext cx="2660650" cy="21348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418320" y="6423660"/>
            <a:ext cx="915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破坏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后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4685" y="2634615"/>
            <a:ext cx="7539355" cy="2082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范围是以自己为中心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5*5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地块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只会破坏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可部署位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，不会破坏出怪点，传送门等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特殊格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如果破坏的位置上有干员则会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强制击倒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破坏地块的选取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纯随机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，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故需要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rand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函数的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支持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每次破坏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2-3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块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若范围内无有效可破坏地块，则技能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轮空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54796" y="1968384"/>
            <a:ext cx="59850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破坏地形是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boss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霜星的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特殊技能：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34286" y="450243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稍微进阶</a:t>
            </a:r>
            <a:endParaRPr lang="zh-CN" altLang="en-US" sz="2400" dirty="0">
              <a:solidFill>
                <a:srgbClr val="BD934E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16" name="图片 15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751378" y="468682"/>
            <a:ext cx="525802" cy="48431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4796" y="1223529"/>
            <a:ext cx="59850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关于火雨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……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787458" y="1144713"/>
            <a:ext cx="10419080" cy="0"/>
          </a:xfrm>
          <a:prstGeom prst="line">
            <a:avLst/>
          </a:prstGeom>
          <a:ln w="25400">
            <a:solidFill>
              <a:srgbClr val="B88F4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787458" y="1700973"/>
            <a:ext cx="5902960" cy="0"/>
          </a:xfrm>
          <a:prstGeom prst="line">
            <a:avLst/>
          </a:prstGeom>
          <a:ln w="25400">
            <a:solidFill>
              <a:srgbClr val="7C418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144000" y="4489450"/>
            <a:ext cx="681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火雨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4685" y="2634615"/>
            <a:ext cx="6414135" cy="2548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范围是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全屏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每两秒一波，共十波，每波会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伴随敌人一起出现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火雨自右向左飞行，对路径上碰撞的第一个干员造成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高额法术伤害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火雨持续期间塔露拉处于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濒死状态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，无法被攻击，血量为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但不视作死亡，当火雨结束后塔露拉会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自然死亡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54796" y="1968384"/>
            <a:ext cx="59850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火雨是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boss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塔露拉的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特殊技能：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780" y="2369185"/>
            <a:ext cx="4709795" cy="21202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34286" y="450243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稍微进阶</a:t>
            </a:r>
            <a:endParaRPr lang="zh-CN" altLang="en-US" sz="2400" dirty="0">
              <a:solidFill>
                <a:srgbClr val="BD934E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16" name="图片 15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751378" y="468682"/>
            <a:ext cx="525802" cy="48431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4796" y="1223529"/>
            <a:ext cx="59850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还有很多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……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787458" y="1144713"/>
            <a:ext cx="10419080" cy="0"/>
          </a:xfrm>
          <a:prstGeom prst="line">
            <a:avLst/>
          </a:prstGeom>
          <a:ln w="25400">
            <a:solidFill>
              <a:srgbClr val="B88F4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787458" y="1700973"/>
            <a:ext cx="5902960" cy="0"/>
          </a:xfrm>
          <a:prstGeom prst="line">
            <a:avLst/>
          </a:prstGeom>
          <a:ln w="25400">
            <a:solidFill>
              <a:srgbClr val="7C418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46125" y="1935480"/>
            <a:ext cx="5984875" cy="3507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关于楼梯格：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类似传送门，实现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敌人的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穿越；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关于暂停：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需要和程序中的大量计时器做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交互；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关于bgm：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明日方舟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wiki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上有一切资源。实现花了很长时间，因为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QT6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不支持QMediaPlayer直接播放，而要结合QAudioOutput才能有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声音；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关于语音：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同上。区别是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用QSoundEffect；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关于入场动画：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网上找不到不带背景的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gif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，这一点非常可惜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...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明日方舟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wiki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上只能导出黑色背景的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webm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，不仅需要自费抠图，而且效果并不好。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所以，建议直接找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gif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，如果你是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ps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大师请无视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代码合计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4014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行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，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150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个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资源文件，耗时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约两周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420" y="1682750"/>
            <a:ext cx="5063490" cy="34575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873490" y="5140325"/>
            <a:ext cx="1148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暂停界面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/>
            <p:cNvGrpSpPr/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/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6"/>
              <p:cNvSpPr/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7"/>
              <p:cNvSpPr/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8"/>
              <p:cNvSpPr/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9"/>
              <p:cNvSpPr/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0"/>
              <p:cNvSpPr/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1"/>
              <p:cNvSpPr/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2"/>
              <p:cNvSpPr/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3"/>
              <p:cNvSpPr/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4"/>
              <p:cNvSpPr/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5"/>
              <p:cNvSpPr/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6"/>
              <p:cNvSpPr/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7"/>
              <p:cNvSpPr/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18"/>
              <p:cNvSpPr/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19"/>
              <p:cNvSpPr/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20"/>
              <p:cNvSpPr/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1"/>
              <p:cNvSpPr/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22"/>
              <p:cNvSpPr/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23"/>
              <p:cNvSpPr/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24"/>
              <p:cNvSpPr/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25"/>
              <p:cNvSpPr/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26"/>
              <p:cNvSpPr/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27"/>
              <p:cNvSpPr/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28"/>
              <p:cNvSpPr/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29"/>
              <p:cNvSpPr/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30"/>
              <p:cNvSpPr/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31"/>
              <p:cNvSpPr/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32"/>
              <p:cNvSpPr/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33"/>
              <p:cNvSpPr/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34"/>
              <p:cNvSpPr/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35"/>
              <p:cNvSpPr/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36"/>
              <p:cNvSpPr/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37"/>
              <p:cNvSpPr/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38"/>
              <p:cNvSpPr/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39"/>
              <p:cNvSpPr/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40"/>
              <p:cNvSpPr/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41"/>
              <p:cNvSpPr/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42"/>
              <p:cNvSpPr/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43"/>
              <p:cNvSpPr/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44"/>
              <p:cNvSpPr/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45"/>
              <p:cNvSpPr/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46"/>
              <p:cNvSpPr/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47"/>
              <p:cNvSpPr/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48"/>
              <p:cNvSpPr/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49"/>
              <p:cNvSpPr/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50"/>
              <p:cNvSpPr/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51"/>
              <p:cNvSpPr/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52"/>
              <p:cNvSpPr/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53"/>
              <p:cNvSpPr/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54"/>
              <p:cNvSpPr/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55"/>
              <p:cNvSpPr/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56"/>
              <p:cNvSpPr/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57"/>
              <p:cNvSpPr/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58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59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60"/>
              <p:cNvSpPr/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61"/>
              <p:cNvSpPr/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62"/>
              <p:cNvSpPr/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63"/>
              <p:cNvSpPr/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64"/>
              <p:cNvSpPr/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65"/>
              <p:cNvSpPr/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66"/>
              <p:cNvSpPr/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67"/>
              <p:cNvSpPr/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68"/>
              <p:cNvSpPr/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69"/>
              <p:cNvSpPr/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70"/>
              <p:cNvSpPr/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71"/>
              <p:cNvSpPr/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72"/>
              <p:cNvSpPr/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73"/>
              <p:cNvSpPr/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74"/>
              <p:cNvSpPr/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75"/>
              <p:cNvSpPr/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76"/>
              <p:cNvSpPr/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77"/>
              <p:cNvSpPr/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78"/>
              <p:cNvSpPr/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79"/>
              <p:cNvSpPr/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80"/>
              <p:cNvSpPr/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81"/>
              <p:cNvSpPr/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82"/>
              <p:cNvSpPr/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83"/>
              <p:cNvSpPr/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84"/>
              <p:cNvSpPr/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85"/>
              <p:cNvSpPr/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86"/>
              <p:cNvSpPr/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87"/>
              <p:cNvSpPr/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88"/>
              <p:cNvSpPr/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89"/>
              <p:cNvSpPr/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90"/>
              <p:cNvSpPr/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91"/>
              <p:cNvSpPr/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92"/>
              <p:cNvSpPr/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93"/>
              <p:cNvSpPr/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94"/>
              <p:cNvSpPr/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95"/>
              <p:cNvSpPr/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96"/>
              <p:cNvSpPr/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97"/>
              <p:cNvSpPr/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98"/>
              <p:cNvSpPr/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99"/>
              <p:cNvSpPr/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100"/>
              <p:cNvSpPr/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01"/>
              <p:cNvSpPr/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02"/>
              <p:cNvSpPr/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03"/>
              <p:cNvSpPr/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04"/>
              <p:cNvSpPr/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05"/>
              <p:cNvSpPr/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06"/>
              <p:cNvSpPr/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07"/>
              <p:cNvSpPr/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08"/>
              <p:cNvSpPr/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09"/>
              <p:cNvSpPr/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10"/>
              <p:cNvSpPr/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11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12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13"/>
              <p:cNvSpPr/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14"/>
              <p:cNvSpPr/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15"/>
              <p:cNvSpPr/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16"/>
              <p:cNvSpPr/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17"/>
              <p:cNvSpPr/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18"/>
              <p:cNvSpPr/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19"/>
              <p:cNvSpPr/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20"/>
              <p:cNvSpPr/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21"/>
              <p:cNvSpPr/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22"/>
              <p:cNvSpPr/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23"/>
              <p:cNvSpPr/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24"/>
              <p:cNvSpPr/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25"/>
              <p:cNvSpPr/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26"/>
              <p:cNvSpPr/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27"/>
              <p:cNvSpPr/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28"/>
              <p:cNvSpPr/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29"/>
              <p:cNvSpPr/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30"/>
              <p:cNvSpPr/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31"/>
              <p:cNvSpPr/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32"/>
              <p:cNvSpPr/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33"/>
              <p:cNvSpPr/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34"/>
              <p:cNvSpPr/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35"/>
              <p:cNvSpPr/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36"/>
              <p:cNvSpPr/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37"/>
              <p:cNvSpPr/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38"/>
              <p:cNvSpPr/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39"/>
              <p:cNvSpPr/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40"/>
              <p:cNvSpPr/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41"/>
              <p:cNvSpPr/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42"/>
              <p:cNvSpPr/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43"/>
              <p:cNvSpPr/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44"/>
              <p:cNvSpPr/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45"/>
              <p:cNvSpPr/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46"/>
              <p:cNvSpPr/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47"/>
              <p:cNvSpPr/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48"/>
              <p:cNvSpPr/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49"/>
              <p:cNvSpPr/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50"/>
              <p:cNvSpPr/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51"/>
              <p:cNvSpPr/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52"/>
              <p:cNvSpPr/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53"/>
              <p:cNvSpPr/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54"/>
              <p:cNvSpPr/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55"/>
              <p:cNvSpPr/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56"/>
              <p:cNvSpPr/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57"/>
              <p:cNvSpPr/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58"/>
              <p:cNvSpPr/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59"/>
              <p:cNvSpPr/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60"/>
              <p:cNvSpPr/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61"/>
              <p:cNvSpPr/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62"/>
              <p:cNvSpPr/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63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64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65"/>
              <p:cNvSpPr/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66"/>
              <p:cNvSpPr/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67"/>
              <p:cNvSpPr/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68"/>
              <p:cNvSpPr/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69"/>
              <p:cNvSpPr/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70"/>
              <p:cNvSpPr/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71"/>
              <p:cNvSpPr/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72"/>
              <p:cNvSpPr/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73"/>
              <p:cNvSpPr/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74"/>
              <p:cNvSpPr/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75"/>
              <p:cNvSpPr/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76"/>
              <p:cNvSpPr/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77"/>
              <p:cNvSpPr/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78"/>
              <p:cNvSpPr/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79"/>
              <p:cNvSpPr/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80"/>
              <p:cNvSpPr/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81"/>
              <p:cNvSpPr/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82"/>
              <p:cNvSpPr/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83"/>
              <p:cNvSpPr/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84"/>
              <p:cNvSpPr/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85"/>
              <p:cNvSpPr/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86"/>
              <p:cNvSpPr/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87"/>
              <p:cNvSpPr/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88"/>
              <p:cNvSpPr/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89"/>
              <p:cNvSpPr/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90"/>
              <p:cNvSpPr/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91"/>
              <p:cNvSpPr/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92"/>
              <p:cNvSpPr/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93"/>
              <p:cNvSpPr/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94"/>
              <p:cNvSpPr/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95"/>
              <p:cNvSpPr/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96"/>
              <p:cNvSpPr/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97"/>
              <p:cNvSpPr/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198"/>
              <p:cNvSpPr/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199"/>
              <p:cNvSpPr/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200"/>
              <p:cNvSpPr/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201"/>
              <p:cNvSpPr/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202"/>
              <p:cNvSpPr/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203"/>
              <p:cNvSpPr/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204"/>
              <p:cNvSpPr/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9" name="Freeform 206"/>
            <p:cNvSpPr/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7"/>
            <p:cNvSpPr/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08"/>
            <p:cNvSpPr/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09"/>
            <p:cNvSpPr/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10"/>
            <p:cNvSpPr/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11"/>
            <p:cNvSpPr/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12"/>
            <p:cNvSpPr/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13"/>
            <p:cNvSpPr/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14"/>
            <p:cNvSpPr/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15"/>
            <p:cNvSpPr/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16"/>
            <p:cNvSpPr/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17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18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19"/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20"/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21"/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22"/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23"/>
            <p:cNvSpPr/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24"/>
            <p:cNvSpPr/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25"/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26"/>
            <p:cNvSpPr/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27"/>
            <p:cNvSpPr/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28"/>
            <p:cNvSpPr/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29"/>
            <p:cNvSpPr/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30"/>
            <p:cNvSpPr/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31"/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32"/>
            <p:cNvSpPr/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33"/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34"/>
            <p:cNvSpPr/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35"/>
            <p:cNvSpPr/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36"/>
            <p:cNvSpPr/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37"/>
            <p:cNvSpPr/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38"/>
            <p:cNvSpPr/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9"/>
            <p:cNvSpPr/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40"/>
            <p:cNvSpPr/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41"/>
            <p:cNvSpPr/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42"/>
            <p:cNvSpPr/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43"/>
            <p:cNvSpPr/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44"/>
            <p:cNvSpPr/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45"/>
            <p:cNvSpPr/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46"/>
            <p:cNvSpPr/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47"/>
            <p:cNvSpPr/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48"/>
            <p:cNvSpPr/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49"/>
            <p:cNvSpPr/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50"/>
            <p:cNvSpPr/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51"/>
            <p:cNvSpPr/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52"/>
            <p:cNvSpPr/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53"/>
            <p:cNvSpPr/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54"/>
            <p:cNvSpPr/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55"/>
            <p:cNvSpPr/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56"/>
            <p:cNvSpPr/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57"/>
            <p:cNvSpPr/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58"/>
            <p:cNvSpPr/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59"/>
            <p:cNvSpPr/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60"/>
            <p:cNvSpPr/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61"/>
            <p:cNvSpPr/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62"/>
            <p:cNvSpPr/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63"/>
            <p:cNvSpPr/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64"/>
            <p:cNvSpPr/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65"/>
            <p:cNvSpPr/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66"/>
            <p:cNvSpPr/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67"/>
            <p:cNvSpPr/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68"/>
            <p:cNvSpPr/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69"/>
            <p:cNvSpPr/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70"/>
            <p:cNvSpPr/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71"/>
            <p:cNvSpPr/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72"/>
            <p:cNvSpPr/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73"/>
            <p:cNvSpPr/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74"/>
            <p:cNvSpPr/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75"/>
            <p:cNvSpPr/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76"/>
            <p:cNvSpPr/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77"/>
            <p:cNvSpPr/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78"/>
            <p:cNvSpPr/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79"/>
            <p:cNvSpPr/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80"/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81"/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82"/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83"/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84"/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85"/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86"/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87"/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88"/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89"/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90"/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91"/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92"/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293"/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94"/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295"/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296"/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297"/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298"/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99"/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300"/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301"/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302"/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303"/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304"/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305"/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29" name="文本框 328"/>
          <p:cNvSpPr txBox="1"/>
          <p:nvPr/>
        </p:nvSpPr>
        <p:spPr>
          <a:xfrm>
            <a:off x="695960" y="981075"/>
            <a:ext cx="10956290" cy="4735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8000" b="1" dirty="0">
                <a:solidFill>
                  <a:srgbClr val="B88F4D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勇敢的少年啊，</a:t>
            </a:r>
            <a:endParaRPr lang="zh-CN" altLang="en-US" sz="8000" b="1" dirty="0">
              <a:solidFill>
                <a:srgbClr val="B88F4D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ctr"/>
            <a:r>
              <a:rPr lang="zh-CN" altLang="en-US" sz="8000" b="1" dirty="0">
                <a:solidFill>
                  <a:srgbClr val="B88F4D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快去创造奇迹！！！</a:t>
            </a:r>
            <a:endParaRPr lang="zh-CN" altLang="en-US" sz="8000" b="1" dirty="0">
              <a:solidFill>
                <a:srgbClr val="B88F4D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ctr"/>
            <a:endParaRPr lang="zh-CN" altLang="en-US" sz="7200" b="1" dirty="0">
              <a:solidFill>
                <a:srgbClr val="B88F4D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ctr"/>
            <a:r>
              <a:rPr lang="zh-CN" altLang="en-US" sz="2800" b="1" dirty="0">
                <a:solidFill>
                  <a:srgbClr val="B88F4D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我的</a:t>
            </a:r>
            <a:r>
              <a:rPr lang="en-US" altLang="zh-CN" sz="2800" b="1" dirty="0">
                <a:solidFill>
                  <a:srgbClr val="B88F4D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qq</a:t>
            </a:r>
            <a:r>
              <a:rPr lang="zh-CN" altLang="en-US" sz="2800" b="1" dirty="0">
                <a:solidFill>
                  <a:srgbClr val="B88F4D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：</a:t>
            </a:r>
            <a:r>
              <a:rPr lang="en-US" altLang="zh-CN" sz="2800" b="1" dirty="0">
                <a:solidFill>
                  <a:srgbClr val="B88F4D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1911159672</a:t>
            </a:r>
            <a:r>
              <a:rPr lang="zh-CN" altLang="en-US" sz="2800" b="1" dirty="0">
                <a:solidFill>
                  <a:srgbClr val="B88F4D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，</a:t>
            </a:r>
            <a:endParaRPr lang="zh-CN" altLang="en-US" sz="2800" b="1" dirty="0">
              <a:solidFill>
                <a:srgbClr val="B88F4D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ctr"/>
            <a:r>
              <a:rPr lang="zh-CN" altLang="en-US" sz="2800" b="1" dirty="0">
                <a:solidFill>
                  <a:srgbClr val="B88F4D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欢迎喜欢编程或者喜欢</a:t>
            </a:r>
            <a:r>
              <a:rPr lang="zh-CN" altLang="en-US" sz="2800" b="1" dirty="0">
                <a:solidFill>
                  <a:srgbClr val="B88F4D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方舟的你</a:t>
            </a:r>
            <a:r>
              <a:rPr lang="en-US" altLang="zh-CN" sz="2800" b="1" dirty="0">
                <a:solidFill>
                  <a:srgbClr val="B88F4D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~</a:t>
            </a:r>
            <a:endParaRPr lang="en-US" altLang="zh-CN" sz="2800" b="1" dirty="0">
              <a:solidFill>
                <a:srgbClr val="B88F4D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5" name="图片 4" descr="徽标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571" y="5826760"/>
            <a:ext cx="4969763" cy="1031307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0425" y="-2076450"/>
            <a:ext cx="4729480" cy="4364355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900000">
            <a:off x="6692900" y="4460240"/>
            <a:ext cx="4729480" cy="436435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1227455"/>
            <a:ext cx="12192000" cy="4322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1227455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5513901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8503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华文中宋" panose="02010600040101010101" charset="-122"/>
                <a:ea typeface="华文中宋" panose="02010600040101010101" charset="-122"/>
                <a:cs typeface="Arial" panose="020B0604020202020204" pitchFamily="34" charset="0"/>
                <a:sym typeface="+mn-lt"/>
              </a:rPr>
              <a:t>01</a:t>
            </a:r>
            <a:endParaRPr lang="en-US" altLang="zh-CN" sz="7200" b="1" spc="200" dirty="0">
              <a:solidFill>
                <a:srgbClr val="B88F4D"/>
              </a:solidFill>
              <a:latin typeface="华文中宋" panose="02010600040101010101" charset="-122"/>
              <a:ea typeface="华文中宋" panose="02010600040101010101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20077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实战演练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040" y="2663190"/>
            <a:ext cx="2785745" cy="15633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3573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0425" y="-2076450"/>
            <a:ext cx="4729480" cy="4364355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900000">
            <a:off x="6692900" y="4460240"/>
            <a:ext cx="4729480" cy="436435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1227455"/>
            <a:ext cx="12192000" cy="4322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1227455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5513901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8503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华文中宋" panose="02010600040101010101" charset="-122"/>
                <a:ea typeface="华文中宋" panose="02010600040101010101" charset="-122"/>
                <a:cs typeface="Arial" panose="020B0604020202020204" pitchFamily="34" charset="0"/>
                <a:sym typeface="+mn-lt"/>
              </a:rPr>
              <a:t>02</a:t>
            </a:r>
            <a:endParaRPr lang="en-US" altLang="zh-CN" sz="7200" b="1" spc="200" dirty="0">
              <a:solidFill>
                <a:srgbClr val="B88F4D"/>
              </a:solidFill>
              <a:latin typeface="华文中宋" panose="02010600040101010101" charset="-122"/>
              <a:ea typeface="华文中宋" panose="02010600040101010101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200775" y="2978150"/>
            <a:ext cx="5380990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从零开始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040" y="2663190"/>
            <a:ext cx="2785745" cy="15633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3573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34286" y="450243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从零</a:t>
            </a:r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开始</a:t>
            </a:r>
            <a:endParaRPr lang="zh-CN" altLang="en-US" sz="2400" dirty="0">
              <a:solidFill>
                <a:srgbClr val="BD934E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16" name="图片 15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751378" y="468682"/>
            <a:ext cx="525802" cy="484314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H="1">
            <a:off x="787458" y="1144713"/>
            <a:ext cx="10419080" cy="0"/>
          </a:xfrm>
          <a:prstGeom prst="line">
            <a:avLst/>
          </a:prstGeom>
          <a:ln w="25400">
            <a:solidFill>
              <a:srgbClr val="B88F4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87400" y="1795780"/>
            <a:ext cx="6734810" cy="4495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1.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框架选取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2.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地图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设计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3.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敌人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设计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4.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敌人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路线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5.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干员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设计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6.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界面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设计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7.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战斗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设计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当你完成了这些，基本的塔防游戏就成型了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(•̀ω•́)✧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4210" y="1153795"/>
            <a:ext cx="67348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一个完整的塔防项目可以这样做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————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803390" y="1674495"/>
            <a:ext cx="4403090" cy="40951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34286" y="450243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框架选</a:t>
            </a:r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取</a:t>
            </a:r>
            <a:endParaRPr lang="zh-CN" altLang="en-US" sz="2400" dirty="0">
              <a:solidFill>
                <a:srgbClr val="BD934E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16" name="图片 15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751378" y="468682"/>
            <a:ext cx="525802" cy="484314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H="1">
            <a:off x="787458" y="1144713"/>
            <a:ext cx="10419080" cy="0"/>
          </a:xfrm>
          <a:prstGeom prst="line">
            <a:avLst/>
          </a:prstGeom>
          <a:ln w="25400">
            <a:solidFill>
              <a:srgbClr val="B88F4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605" y="1626235"/>
            <a:ext cx="5913755" cy="47193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4210" y="1153795"/>
            <a:ext cx="67348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如果你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和我一样是零基础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……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787400" y="1795780"/>
            <a:ext cx="2574290" cy="22688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8343265" y="1795780"/>
            <a:ext cx="3206750" cy="281749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>
            <a:off x="796983" y="1074863"/>
            <a:ext cx="10419080" cy="0"/>
          </a:xfrm>
          <a:prstGeom prst="line">
            <a:avLst/>
          </a:prstGeom>
          <a:ln w="25400">
            <a:solidFill>
              <a:srgbClr val="B88F4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64321" y="1153679"/>
            <a:ext cx="59850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我自己经历了从搬运原图画锚点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-&gt;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按格分块的阶段：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34286" y="450243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地图设计</a:t>
            </a:r>
            <a:endParaRPr lang="zh-CN" altLang="en-US" sz="2400" dirty="0">
              <a:solidFill>
                <a:srgbClr val="BD934E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16" name="图片 15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663748" y="432487"/>
            <a:ext cx="525802" cy="48431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" y="1795780"/>
            <a:ext cx="4927600" cy="27609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35250" y="4556760"/>
            <a:ext cx="9855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原关卡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4" name="图片 3" descr="templates\docerresourceshop\icons\\303b32303039333134353bbcfdcdb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1365" y="2732405"/>
            <a:ext cx="509270" cy="5092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8815" y="2127885"/>
            <a:ext cx="4624070" cy="20974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707120" y="4556760"/>
            <a:ext cx="1470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按格分块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4321" y="5277369"/>
            <a:ext cx="598503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每种地块以不同的数字标识，进而有不同效果。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包括但不限于地面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高台、出怪点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保护点、不可部署位等。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305" y="1786255"/>
            <a:ext cx="4926965" cy="27800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6910" y="1786255"/>
            <a:ext cx="4625975" cy="26943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305" y="1703705"/>
            <a:ext cx="5116195" cy="28657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0320" y="1795780"/>
            <a:ext cx="5821680" cy="26892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8815" y="2211070"/>
            <a:ext cx="3718560" cy="4206240"/>
          </a:xfrm>
          <a:prstGeom prst="rect">
            <a:avLst/>
          </a:prstGeom>
        </p:spPr>
      </p:pic>
      <p:pic>
        <p:nvPicPr>
          <p:cNvPr id="102" name="图片 101"/>
          <p:cNvPicPr/>
          <p:nvPr/>
        </p:nvPicPr>
        <p:blipFill>
          <a:blip r:embed="rId11"/>
          <a:stretch>
            <a:fillRect/>
          </a:stretch>
        </p:blipFill>
        <p:spPr>
          <a:xfrm>
            <a:off x="6866890" y="2127885"/>
            <a:ext cx="4042410" cy="39592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34286" y="450243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地图设计</a:t>
            </a:r>
            <a:endParaRPr lang="zh-CN" altLang="en-US" sz="2400" dirty="0">
              <a:solidFill>
                <a:srgbClr val="BD934E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16" name="图片 15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751378" y="468682"/>
            <a:ext cx="525802" cy="484314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H="1">
            <a:off x="787458" y="1144713"/>
            <a:ext cx="10419080" cy="0"/>
          </a:xfrm>
          <a:prstGeom prst="line">
            <a:avLst/>
          </a:prstGeom>
          <a:ln w="25400">
            <a:solidFill>
              <a:srgbClr val="B88F4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64210" y="1153795"/>
            <a:ext cx="67348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实际上很简单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……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" y="1674495"/>
            <a:ext cx="5947410" cy="45231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520" y="1745615"/>
            <a:ext cx="4394835" cy="33623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54520" y="5381625"/>
            <a:ext cx="4394835" cy="816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做到这里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地图还不能显示，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后续强烈建议跟着下一个教程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做！！！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34286" y="450243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2400" dirty="0">
                <a:solidFill>
                  <a:srgbClr val="BD934E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地图设计</a:t>
            </a:r>
            <a:endParaRPr lang="zh-CN" altLang="en-US" sz="2400" dirty="0">
              <a:solidFill>
                <a:srgbClr val="BD934E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16" name="图片 15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751378" y="468682"/>
            <a:ext cx="525802" cy="484314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H="1">
            <a:off x="787458" y="1144713"/>
            <a:ext cx="10419080" cy="0"/>
          </a:xfrm>
          <a:prstGeom prst="line">
            <a:avLst/>
          </a:prstGeom>
          <a:ln w="25400">
            <a:solidFill>
              <a:srgbClr val="B88F4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664210" y="1153795"/>
            <a:ext cx="67348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后续流程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——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我们来换一个教程（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×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40" y="1764665"/>
            <a:ext cx="5586730" cy="44138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470" y="1795780"/>
            <a:ext cx="5482590" cy="31629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954520" y="5381625"/>
            <a:ext cx="4394835" cy="816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将他的既定地图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更换为二维数组地图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，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后续怪物的路径点可以简化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很多！！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3480" y="2506345"/>
            <a:ext cx="7543800" cy="230124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5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p="http://schemas.openxmlformats.org/presentationml/2006/main">
  <p:tag name="KSO_WPP_MARK_KEY" val="a8a8f3b1-0868-4818-8007-fcda3c3dff71"/>
  <p:tag name="COMMONDATA" val="eyJoZGlkIjoiMTc1N2U3ODBiMjA2NjQwMmUxNDhjNGQyYjNkZmQ3NjYifQ=="/>
  <p:tag name="FULLTEXTBEAUTIFYED" val="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2438</Words>
  <Application>WPS 演示</Application>
  <PresentationFormat>宽屏</PresentationFormat>
  <Paragraphs>322</Paragraphs>
  <Slides>26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Wingdings</vt:lpstr>
      <vt:lpstr>华文中宋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Arthas.Xu</cp:lastModifiedBy>
  <cp:revision>345</cp:revision>
  <dcterms:created xsi:type="dcterms:W3CDTF">2019-06-19T02:08:00Z</dcterms:created>
  <dcterms:modified xsi:type="dcterms:W3CDTF">2023-04-16T09:29:47Z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34D0410053534DBD957C512D734F2B2A</vt:lpwstr>
  </property>
</Properties>
</file>